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7556500" cy="10693400"/>
  <p:notesSz cx="6858000" cy="9144000"/>
  <p:embeddedFontLst>
    <p:embeddedFont>
      <p:font typeface="Anton" panose="020B0604020202020204" charset="0"/>
      <p:regular r:id="rId12"/>
    </p:embeddedFont>
    <p:embeddedFont>
      <p:font typeface="Buffalo" panose="020B0604020202020204" charset="0"/>
      <p:regular r:id="rId13"/>
    </p:embeddedFont>
    <p:embeddedFont>
      <p:font typeface="Calibri" panose="020F0502020204030204" pitchFamily="34" charset="0"/>
      <p:regular r:id="rId14"/>
      <p:bold r:id="rId15"/>
      <p:italic r:id="rId16"/>
      <p:boldItalic r:id="rId17"/>
    </p:embeddedFont>
    <p:embeddedFont>
      <p:font typeface="Calibri (MS)" panose="020B0604020202020204" charset="0"/>
      <p:regular r:id="rId18"/>
    </p:embeddedFont>
    <p:embeddedFont>
      <p:font typeface="Calibri (MS) Bold" panose="020B0604020202020204" charset="0"/>
      <p:regular r:id="rId19"/>
    </p:embeddedFont>
    <p:embeddedFont>
      <p:font typeface="Calibri (MS) Bold Italics" panose="020B0604020202020204" charset="0"/>
      <p:regular r:id="rId20"/>
    </p:embeddedFont>
    <p:embeddedFont>
      <p:font typeface="Canva Sans" panose="020B0604020202020204" charset="0"/>
      <p:regular r:id="rId21"/>
    </p:embeddedFont>
    <p:embeddedFont>
      <p:font typeface="Mistrully" panose="020B0604020202020204" charset="0"/>
      <p:regular r:id="rId22"/>
    </p:embeddedFont>
    <p:embeddedFont>
      <p:font typeface="Now Bold"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9780" autoAdjust="0"/>
  </p:normalViewPr>
  <p:slideViewPr>
    <p:cSldViewPr>
      <p:cViewPr varScale="1">
        <p:scale>
          <a:sx n="26" d="100"/>
          <a:sy n="26" d="100"/>
        </p:scale>
        <p:origin x="127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3A02C3-6944-4F2D-9FDB-1CCCB2BF45CB}" type="datetimeFigureOut">
              <a:rPr lang="en-GB" smtClean="0"/>
              <a:t>06/10/2023</a:t>
            </a:fld>
            <a:endParaRPr lang="en-GB"/>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D44DA4-7487-409E-BD7E-E9343C5764F0}" type="slidenum">
              <a:rPr lang="en-GB" smtClean="0"/>
              <a:t>‹#›</a:t>
            </a:fld>
            <a:endParaRPr lang="en-GB"/>
          </a:p>
        </p:txBody>
      </p:sp>
    </p:spTree>
    <p:extLst>
      <p:ext uri="{BB962C8B-B14F-4D97-AF65-F5344CB8AC3E}">
        <p14:creationId xmlns:p14="http://schemas.microsoft.com/office/powerpoint/2010/main" val="1238819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2D44DA4-7487-409E-BD7E-E9343C5764F0}" type="slidenum">
              <a:rPr lang="en-GB" smtClean="0"/>
              <a:t>2</a:t>
            </a:fld>
            <a:endParaRPr lang="en-GB"/>
          </a:p>
        </p:txBody>
      </p:sp>
    </p:spTree>
    <p:extLst>
      <p:ext uri="{BB962C8B-B14F-4D97-AF65-F5344CB8AC3E}">
        <p14:creationId xmlns:p14="http://schemas.microsoft.com/office/powerpoint/2010/main" val="27761330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jpe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17" Type="http://schemas.openxmlformats.org/officeDocument/2006/relationships/image" Target="../media/image16.svg"/><Relationship Id="rId2" Type="http://schemas.openxmlformats.org/officeDocument/2006/relationships/image" Target="../media/image1.jpe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14.jpe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2.png"/><Relationship Id="rId7" Type="http://schemas.openxmlformats.org/officeDocument/2006/relationships/image" Target="../media/image9.png"/><Relationship Id="rId12"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svg"/><Relationship Id="rId9" Type="http://schemas.openxmlformats.org/officeDocument/2006/relationships/image" Target="../media/image18.jpe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7.svg"/><Relationship Id="rId7"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1.svg"/><Relationship Id="rId5" Type="http://schemas.openxmlformats.org/officeDocument/2006/relationships/image" Target="../media/image5.svg"/><Relationship Id="rId10"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4.jpeg"/><Relationship Id="rId3" Type="http://schemas.openxmlformats.org/officeDocument/2006/relationships/image" Target="../media/image7.svg"/><Relationship Id="rId7" Type="http://schemas.openxmlformats.org/officeDocument/2006/relationships/image" Target="../media/image22.jpeg"/><Relationship Id="rId12" Type="http://schemas.openxmlformats.org/officeDocument/2006/relationships/image" Target="../media/image16.svg"/><Relationship Id="rId17" Type="http://schemas.openxmlformats.org/officeDocument/2006/relationships/image" Target="../media/image5.svg"/><Relationship Id="rId2" Type="http://schemas.openxmlformats.org/officeDocument/2006/relationships/image" Target="../media/image6.png"/><Relationship Id="rId16"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3.svg"/><Relationship Id="rId10" Type="http://schemas.openxmlformats.org/officeDocument/2006/relationships/image" Target="../media/image23.jpe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7.svg"/><Relationship Id="rId7" Type="http://schemas.openxmlformats.org/officeDocument/2006/relationships/image" Target="../media/image9.png"/><Relationship Id="rId12" Type="http://schemas.openxmlformats.org/officeDocument/2006/relationships/image" Target="../media/image26.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27.jpe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25.jpeg"/><Relationship Id="rId14" Type="http://schemas.openxmlformats.org/officeDocument/2006/relationships/image" Target="../media/image16.svg"/></Relationships>
</file>

<file path=ppt/slides/_rels/slide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7.svg"/><Relationship Id="rId7" Type="http://schemas.openxmlformats.org/officeDocument/2006/relationships/image" Target="../media/image9.png"/><Relationship Id="rId12" Type="http://schemas.openxmlformats.org/officeDocument/2006/relationships/image" Target="../media/image29.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3.svg"/><Relationship Id="rId15" Type="http://schemas.openxmlformats.org/officeDocument/2006/relationships/image" Target="../media/image30.jpe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28.jpeg"/><Relationship Id="rId14" Type="http://schemas.openxmlformats.org/officeDocument/2006/relationships/image" Target="../media/image16.sv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3.jpeg"/><Relationship Id="rId3" Type="http://schemas.openxmlformats.org/officeDocument/2006/relationships/image" Target="../media/image5.svg"/><Relationship Id="rId7" Type="http://schemas.openxmlformats.org/officeDocument/2006/relationships/image" Target="../media/image31.jpeg"/><Relationship Id="rId12" Type="http://schemas.openxmlformats.org/officeDocument/2006/relationships/image" Target="../media/image1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7.svg"/><Relationship Id="rId10" Type="http://schemas.openxmlformats.org/officeDocument/2006/relationships/image" Target="../media/image32.jpe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3" Type="http://schemas.openxmlformats.org/officeDocument/2006/relationships/image" Target="../media/image7.svg"/><Relationship Id="rId7" Type="http://schemas.openxmlformats.org/officeDocument/2006/relationships/image" Target="../media/image9.png"/><Relationship Id="rId12" Type="http://schemas.openxmlformats.org/officeDocument/2006/relationships/image" Target="../media/image35.jpeg"/><Relationship Id="rId2" Type="http://schemas.openxmlformats.org/officeDocument/2006/relationships/image" Target="../media/image6.pn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3.svg"/><Relationship Id="rId15" Type="http://schemas.openxmlformats.org/officeDocument/2006/relationships/image" Target="../media/image36.jpe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34.jpeg"/><Relationship Id="rId1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 y="24449"/>
            <a:ext cx="7558444" cy="2929794"/>
            <a:chOff x="0" y="0"/>
            <a:chExt cx="6337935" cy="2344547"/>
          </a:xfrm>
        </p:grpSpPr>
        <p:sp>
          <p:nvSpPr>
            <p:cNvPr id="3" name="Freeform 3"/>
            <p:cNvSpPr/>
            <p:nvPr/>
          </p:nvSpPr>
          <p:spPr>
            <a:xfrm>
              <a:off x="-27686" y="-8636"/>
              <a:ext cx="6392672" cy="2353564"/>
            </a:xfrm>
            <a:custGeom>
              <a:avLst/>
              <a:gdLst/>
              <a:ahLst/>
              <a:cxnLst/>
              <a:rect l="l" t="t" r="r" b="b"/>
              <a:pathLst>
                <a:path w="6392672" h="2353564">
                  <a:moveTo>
                    <a:pt x="6364478" y="1151382"/>
                  </a:moveTo>
                  <a:cubicBezTo>
                    <a:pt x="6349746" y="1439926"/>
                    <a:pt x="6392672" y="1913636"/>
                    <a:pt x="6309106" y="2334641"/>
                  </a:cubicBezTo>
                  <a:cubicBezTo>
                    <a:pt x="6192520" y="2342261"/>
                    <a:pt x="6035929" y="2281809"/>
                    <a:pt x="5927471" y="2303399"/>
                  </a:cubicBezTo>
                  <a:cubicBezTo>
                    <a:pt x="5920359" y="2293366"/>
                    <a:pt x="5881878" y="2273935"/>
                    <a:pt x="5831967" y="2312670"/>
                  </a:cubicBezTo>
                  <a:cubicBezTo>
                    <a:pt x="5801614" y="2289556"/>
                    <a:pt x="5771261" y="2276602"/>
                    <a:pt x="5746369" y="2300859"/>
                  </a:cubicBezTo>
                  <a:cubicBezTo>
                    <a:pt x="5671185" y="2258949"/>
                    <a:pt x="5561077" y="2310257"/>
                    <a:pt x="5468240" y="2285619"/>
                  </a:cubicBezTo>
                  <a:cubicBezTo>
                    <a:pt x="5438775" y="2302891"/>
                    <a:pt x="5406264" y="2242439"/>
                    <a:pt x="5247260" y="2232660"/>
                  </a:cubicBezTo>
                  <a:cubicBezTo>
                    <a:pt x="5162805" y="2256663"/>
                    <a:pt x="5090415" y="2250313"/>
                    <a:pt x="5028947" y="2243074"/>
                  </a:cubicBezTo>
                  <a:cubicBezTo>
                    <a:pt x="4959605" y="2234057"/>
                    <a:pt x="4752722" y="2179701"/>
                    <a:pt x="4706493" y="2174875"/>
                  </a:cubicBezTo>
                  <a:cubicBezTo>
                    <a:pt x="4533011" y="2183384"/>
                    <a:pt x="4351783" y="2151380"/>
                    <a:pt x="4209161" y="2188972"/>
                  </a:cubicBezTo>
                  <a:cubicBezTo>
                    <a:pt x="4165854" y="2189988"/>
                    <a:pt x="4060825" y="2181733"/>
                    <a:pt x="3968877" y="2179701"/>
                  </a:cubicBezTo>
                  <a:cubicBezTo>
                    <a:pt x="3992245" y="2207768"/>
                    <a:pt x="3813556" y="2248916"/>
                    <a:pt x="3750183" y="2262759"/>
                  </a:cubicBezTo>
                  <a:cubicBezTo>
                    <a:pt x="3732403" y="2269744"/>
                    <a:pt x="3672459" y="2274824"/>
                    <a:pt x="3695446" y="2255647"/>
                  </a:cubicBezTo>
                  <a:cubicBezTo>
                    <a:pt x="3695573" y="2236470"/>
                    <a:pt x="3651631" y="2291461"/>
                    <a:pt x="3626358" y="2272030"/>
                  </a:cubicBezTo>
                  <a:cubicBezTo>
                    <a:pt x="3460496" y="2256917"/>
                    <a:pt x="3378835" y="2329561"/>
                    <a:pt x="3209417" y="2343658"/>
                  </a:cubicBezTo>
                  <a:cubicBezTo>
                    <a:pt x="3136646" y="2315337"/>
                    <a:pt x="2973451" y="2321052"/>
                    <a:pt x="2859278" y="2265934"/>
                  </a:cubicBezTo>
                  <a:cubicBezTo>
                    <a:pt x="2854198" y="2259330"/>
                    <a:pt x="2787269" y="2285238"/>
                    <a:pt x="2746883" y="2250821"/>
                  </a:cubicBezTo>
                  <a:cubicBezTo>
                    <a:pt x="2736469" y="2236470"/>
                    <a:pt x="2689860" y="2289810"/>
                    <a:pt x="2650109" y="2255901"/>
                  </a:cubicBezTo>
                  <a:cubicBezTo>
                    <a:pt x="2580386" y="2228596"/>
                    <a:pt x="2591435" y="2243201"/>
                    <a:pt x="2356485" y="2177796"/>
                  </a:cubicBezTo>
                  <a:cubicBezTo>
                    <a:pt x="2283587" y="2133092"/>
                    <a:pt x="2198878" y="2111502"/>
                    <a:pt x="2110867" y="2113026"/>
                  </a:cubicBezTo>
                  <a:cubicBezTo>
                    <a:pt x="2035048" y="2044319"/>
                    <a:pt x="1965833" y="2050415"/>
                    <a:pt x="1728089" y="2057654"/>
                  </a:cubicBezTo>
                  <a:cubicBezTo>
                    <a:pt x="1707515" y="2069973"/>
                    <a:pt x="1640713" y="2025015"/>
                    <a:pt x="1591564" y="2058670"/>
                  </a:cubicBezTo>
                  <a:cubicBezTo>
                    <a:pt x="1561719" y="2033397"/>
                    <a:pt x="1554099" y="2097532"/>
                    <a:pt x="1476248" y="2053717"/>
                  </a:cubicBezTo>
                  <a:cubicBezTo>
                    <a:pt x="1490980" y="2064004"/>
                    <a:pt x="1373886" y="2080641"/>
                    <a:pt x="1282827" y="2067306"/>
                  </a:cubicBezTo>
                  <a:cubicBezTo>
                    <a:pt x="1196594" y="2073148"/>
                    <a:pt x="1022223" y="2107057"/>
                    <a:pt x="893064" y="2148205"/>
                  </a:cubicBezTo>
                  <a:cubicBezTo>
                    <a:pt x="906780" y="2133854"/>
                    <a:pt x="839978" y="2193798"/>
                    <a:pt x="827913" y="2155825"/>
                  </a:cubicBezTo>
                  <a:cubicBezTo>
                    <a:pt x="779399" y="2167382"/>
                    <a:pt x="736600" y="2188718"/>
                    <a:pt x="673100" y="2210054"/>
                  </a:cubicBezTo>
                  <a:cubicBezTo>
                    <a:pt x="554482" y="2239391"/>
                    <a:pt x="242824" y="2353564"/>
                    <a:pt x="35814" y="2353183"/>
                  </a:cubicBezTo>
                  <a:cubicBezTo>
                    <a:pt x="0" y="2269744"/>
                    <a:pt x="96266" y="2013204"/>
                    <a:pt x="63119" y="1600327"/>
                  </a:cubicBezTo>
                  <a:cubicBezTo>
                    <a:pt x="70231" y="1125728"/>
                    <a:pt x="69850" y="636397"/>
                    <a:pt x="68453" y="110236"/>
                  </a:cubicBezTo>
                  <a:cubicBezTo>
                    <a:pt x="96393" y="47117"/>
                    <a:pt x="37211" y="22352"/>
                    <a:pt x="132461" y="8636"/>
                  </a:cubicBezTo>
                  <a:cubicBezTo>
                    <a:pt x="1919351" y="35179"/>
                    <a:pt x="3673729" y="0"/>
                    <a:pt x="5477637" y="22098"/>
                  </a:cubicBezTo>
                  <a:cubicBezTo>
                    <a:pt x="5757291" y="7620"/>
                    <a:pt x="6073013" y="14859"/>
                    <a:pt x="6365621" y="18669"/>
                  </a:cubicBezTo>
                  <a:cubicBezTo>
                    <a:pt x="6355334" y="373507"/>
                    <a:pt x="6364351" y="772414"/>
                    <a:pt x="6364478" y="1151382"/>
                  </a:cubicBezTo>
                  <a:close/>
                </a:path>
              </a:pathLst>
            </a:custGeom>
            <a:blipFill>
              <a:blip r:embed="rId2">
                <a:alphaModFix amt="36000"/>
              </a:blip>
              <a:stretch>
                <a:fillRect t="-40221" b="-40221"/>
              </a:stretch>
            </a:blipFill>
          </p:spPr>
        </p:sp>
      </p:grpSp>
      <p:grpSp>
        <p:nvGrpSpPr>
          <p:cNvPr id="4" name="Group 4"/>
          <p:cNvGrpSpPr/>
          <p:nvPr/>
        </p:nvGrpSpPr>
        <p:grpSpPr>
          <a:xfrm>
            <a:off x="0" y="1504841"/>
            <a:ext cx="6646373" cy="2191762"/>
            <a:chOff x="0" y="0"/>
            <a:chExt cx="8861831" cy="2922349"/>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2440">
              <a:off x="1249723" y="351510"/>
              <a:ext cx="7567609" cy="1305413"/>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22440">
              <a:off x="44499" y="1265427"/>
              <a:ext cx="7567609" cy="1305413"/>
            </a:xfrm>
            <a:prstGeom prst="rect">
              <a:avLst/>
            </a:prstGeom>
          </p:spPr>
        </p:pic>
      </p:grpSp>
      <p:pic>
        <p:nvPicPr>
          <p:cNvPr id="7" name="Picture 7"/>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15694" t="-11626" r="-1552" b="77801"/>
          <a:stretch/>
        </p:blipFill>
        <p:spPr>
          <a:xfrm rot="-44948">
            <a:off x="-24443" y="9352631"/>
            <a:ext cx="5086286" cy="1345073"/>
          </a:xfrm>
          <a:prstGeom prst="rect">
            <a:avLst/>
          </a:prstGeom>
        </p:spPr>
      </p:pic>
      <p:pic>
        <p:nvPicPr>
          <p:cNvPr id="8" name="Picture 8"/>
          <p:cNvPicPr>
            <a:picLocks noChangeAspect="1"/>
          </p:cNvPicPr>
          <p:nvPr/>
        </p:nvPicPr>
        <p:blipFill rotWithShape="1">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19458" b="61780"/>
          <a:stretch/>
        </p:blipFill>
        <p:spPr>
          <a:xfrm rot="-44948">
            <a:off x="2809599" y="9176078"/>
            <a:ext cx="4771373" cy="1519858"/>
          </a:xfrm>
          <a:prstGeom prst="rect">
            <a:avLst/>
          </a:prstGeom>
        </p:spPr>
      </p:pic>
      <p:sp>
        <p:nvSpPr>
          <p:cNvPr id="9" name="TextBox 9"/>
          <p:cNvSpPr txBox="1"/>
          <p:nvPr/>
        </p:nvSpPr>
        <p:spPr>
          <a:xfrm>
            <a:off x="2078612" y="2059216"/>
            <a:ext cx="3486297" cy="611740"/>
          </a:xfrm>
          <a:prstGeom prst="rect">
            <a:avLst/>
          </a:prstGeom>
        </p:spPr>
        <p:txBody>
          <a:bodyPr lIns="0" tIns="0" rIns="0" bIns="0" rtlCol="0" anchor="t">
            <a:spAutoFit/>
          </a:bodyPr>
          <a:lstStyle/>
          <a:p>
            <a:pPr>
              <a:lnSpc>
                <a:spcPts val="4584"/>
              </a:lnSpc>
            </a:pPr>
            <a:r>
              <a:rPr lang="en-US" sz="4584">
                <a:solidFill>
                  <a:srgbClr val="FFFFFF"/>
                </a:solidFill>
                <a:latin typeface="Now Bold"/>
              </a:rPr>
              <a:t>EXPLORE</a:t>
            </a:r>
          </a:p>
        </p:txBody>
      </p:sp>
      <p:sp>
        <p:nvSpPr>
          <p:cNvPr id="10" name="TextBox 10"/>
          <p:cNvSpPr txBox="1"/>
          <p:nvPr/>
        </p:nvSpPr>
        <p:spPr>
          <a:xfrm rot="-169382">
            <a:off x="2053497" y="2771104"/>
            <a:ext cx="3455998" cy="612695"/>
          </a:xfrm>
          <a:prstGeom prst="rect">
            <a:avLst/>
          </a:prstGeom>
        </p:spPr>
        <p:txBody>
          <a:bodyPr lIns="0" tIns="0" rIns="0" bIns="0" rtlCol="0" anchor="t">
            <a:spAutoFit/>
          </a:bodyPr>
          <a:lstStyle/>
          <a:p>
            <a:pPr>
              <a:lnSpc>
                <a:spcPts val="4621"/>
              </a:lnSpc>
            </a:pPr>
            <a:r>
              <a:rPr lang="en-US" sz="4621">
                <a:solidFill>
                  <a:srgbClr val="FFFFFF"/>
                </a:solidFill>
                <a:latin typeface="Mistrully"/>
              </a:rPr>
              <a:t>Attendance</a:t>
            </a:r>
          </a:p>
        </p:txBody>
      </p:sp>
      <p:sp>
        <p:nvSpPr>
          <p:cNvPr id="11" name="TextBox 11"/>
          <p:cNvSpPr txBox="1"/>
          <p:nvPr/>
        </p:nvSpPr>
        <p:spPr>
          <a:xfrm>
            <a:off x="376392" y="4984579"/>
            <a:ext cx="3870868" cy="1228090"/>
          </a:xfrm>
          <a:prstGeom prst="rect">
            <a:avLst/>
          </a:prstGeom>
        </p:spPr>
        <p:txBody>
          <a:bodyPr lIns="0" tIns="0" rIns="0" bIns="0" rtlCol="0" anchor="t">
            <a:spAutoFit/>
          </a:bodyPr>
          <a:lstStyle/>
          <a:p>
            <a:pPr algn="ctr">
              <a:lnSpc>
                <a:spcPts val="4879"/>
              </a:lnSpc>
            </a:pPr>
            <a:r>
              <a:rPr lang="en-US" sz="3999" spc="79" dirty="0">
                <a:solidFill>
                  <a:srgbClr val="323B60"/>
                </a:solidFill>
                <a:latin typeface="Anton" panose="020B0604020202020204" charset="0"/>
              </a:rPr>
              <a:t>GOOD ATTENDANCE GUIDE</a:t>
            </a:r>
          </a:p>
        </p:txBody>
      </p:sp>
      <p:pic>
        <p:nvPicPr>
          <p:cNvPr id="12" name="Picture 12"/>
          <p:cNvPicPr>
            <a:picLocks noChangeAspect="1"/>
          </p:cNvPicPr>
          <p:nvPr/>
        </p:nvPicPr>
        <p:blipFill>
          <a:blip r:embed="rId9"/>
          <a:srcRect/>
          <a:stretch>
            <a:fillRect/>
          </a:stretch>
        </p:blipFill>
        <p:spPr>
          <a:xfrm>
            <a:off x="5281245" y="104751"/>
            <a:ext cx="2324361" cy="587122"/>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136691" y="8113349"/>
            <a:ext cx="2274079" cy="2274079"/>
          </a:xfrm>
          <a:prstGeom prst="rect">
            <a:avLst/>
          </a:prstGeom>
        </p:spPr>
      </p:pic>
      <p:grpSp>
        <p:nvGrpSpPr>
          <p:cNvPr id="14" name="Group 14"/>
          <p:cNvGrpSpPr>
            <a:grpSpLocks noChangeAspect="1"/>
          </p:cNvGrpSpPr>
          <p:nvPr/>
        </p:nvGrpSpPr>
        <p:grpSpPr>
          <a:xfrm>
            <a:off x="5235639" y="8237441"/>
            <a:ext cx="2025903" cy="2025895"/>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2"/>
              <a:stretch>
                <a:fillRect l="-25046" r="-25046"/>
              </a:stretch>
            </a:blipFill>
          </p:spPr>
        </p:sp>
      </p:grpSp>
      <p:pic>
        <p:nvPicPr>
          <p:cNvPr id="16" name="Picture 1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226208" y="5782131"/>
            <a:ext cx="2601845" cy="2628126"/>
          </a:xfrm>
          <a:prstGeom prst="rect">
            <a:avLst/>
          </a:prstGeom>
        </p:spPr>
      </p:pic>
      <p:grpSp>
        <p:nvGrpSpPr>
          <p:cNvPr id="17" name="Group 17"/>
          <p:cNvGrpSpPr>
            <a:grpSpLocks noChangeAspect="1"/>
          </p:cNvGrpSpPr>
          <p:nvPr/>
        </p:nvGrpSpPr>
        <p:grpSpPr>
          <a:xfrm>
            <a:off x="4485107" y="6037370"/>
            <a:ext cx="2075987" cy="2075979"/>
            <a:chOff x="0" y="0"/>
            <a:chExt cx="6350000" cy="6349975"/>
          </a:xfrm>
        </p:grpSpPr>
        <p:sp>
          <p:nvSpPr>
            <p:cNvPr id="18" name="Freeform 1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5"/>
              <a:stretch>
                <a:fillRect l="-25046" r="-25046"/>
              </a:stretch>
            </a:blipFill>
          </p:spPr>
        </p:sp>
      </p:grpSp>
      <p:pic>
        <p:nvPicPr>
          <p:cNvPr id="19" name="Picture 1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4521265" y="3535223"/>
            <a:ext cx="2559741" cy="2502147"/>
          </a:xfrm>
          <a:prstGeom prst="rect">
            <a:avLst/>
          </a:prstGeom>
        </p:spPr>
      </p:pic>
      <p:grpSp>
        <p:nvGrpSpPr>
          <p:cNvPr id="20" name="Group 20"/>
          <p:cNvGrpSpPr>
            <a:grpSpLocks noChangeAspect="1"/>
          </p:cNvGrpSpPr>
          <p:nvPr/>
        </p:nvGrpSpPr>
        <p:grpSpPr>
          <a:xfrm>
            <a:off x="4738581" y="3723746"/>
            <a:ext cx="2125109" cy="2125100"/>
            <a:chOff x="0" y="0"/>
            <a:chExt cx="6350000" cy="6349975"/>
          </a:xfrm>
        </p:grpSpPr>
        <p:sp>
          <p:nvSpPr>
            <p:cNvPr id="21" name="Freeform 2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8"/>
              <a:stretch>
                <a:fillRect t="-30645" b="-30645"/>
              </a:stretch>
            </a:blipFill>
          </p:spPr>
        </p:sp>
      </p:grpSp>
      <p:sp>
        <p:nvSpPr>
          <p:cNvPr id="22" name="TextBox 22"/>
          <p:cNvSpPr txBox="1"/>
          <p:nvPr/>
        </p:nvSpPr>
        <p:spPr>
          <a:xfrm>
            <a:off x="774837" y="7403294"/>
            <a:ext cx="3073977" cy="854076"/>
          </a:xfrm>
          <a:prstGeom prst="rect">
            <a:avLst/>
          </a:prstGeom>
        </p:spPr>
        <p:txBody>
          <a:bodyPr lIns="0" tIns="0" rIns="0" bIns="0" rtlCol="0" anchor="t">
            <a:spAutoFit/>
          </a:bodyPr>
          <a:lstStyle/>
          <a:p>
            <a:pPr algn="ctr">
              <a:lnSpc>
                <a:spcPts val="6999"/>
              </a:lnSpc>
            </a:pPr>
            <a:r>
              <a:rPr lang="en-US" sz="4999">
                <a:solidFill>
                  <a:srgbClr val="262260"/>
                </a:solidFill>
                <a:latin typeface="Buffalo"/>
              </a:rPr>
              <a:t>Every day counts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5718" y="236925"/>
            <a:ext cx="5159944" cy="2202732"/>
            <a:chOff x="0" y="0"/>
            <a:chExt cx="8861831" cy="2922349"/>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2440">
              <a:off x="1249723" y="351510"/>
              <a:ext cx="7567609" cy="130541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22440">
              <a:off x="44499" y="1265427"/>
              <a:ext cx="7567609" cy="1305413"/>
            </a:xfrm>
            <a:prstGeom prst="rect">
              <a:avLst/>
            </a:prstGeom>
          </p:spPr>
        </p:pic>
      </p:grpSp>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114225" y="3243515"/>
            <a:ext cx="2274079" cy="2274079"/>
          </a:xfrm>
          <a:prstGeom prst="rect">
            <a:avLst/>
          </a:prstGeom>
        </p:spPr>
      </p:pic>
      <p:grpSp>
        <p:nvGrpSpPr>
          <p:cNvPr id="8" name="Group 8"/>
          <p:cNvGrpSpPr>
            <a:grpSpLocks noChangeAspect="1"/>
          </p:cNvGrpSpPr>
          <p:nvPr/>
        </p:nvGrpSpPr>
        <p:grpSpPr>
          <a:xfrm>
            <a:off x="5238313" y="3367607"/>
            <a:ext cx="2025903" cy="2025895"/>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15040" r="-15040"/>
              </a:stretch>
            </a:blipFill>
          </p:spPr>
        </p:sp>
      </p:grpSp>
      <p:pic>
        <p:nvPicPr>
          <p:cNvPr id="10" name="Picture 10"/>
          <p:cNvPicPr>
            <a:picLocks noChangeAspect="1"/>
          </p:cNvPicPr>
          <p:nvPr/>
        </p:nvPicPr>
        <p:blipFill>
          <a:blip r:embed="rId10"/>
          <a:srcRect/>
          <a:stretch>
            <a:fillRect/>
          </a:stretch>
        </p:blipFill>
        <p:spPr>
          <a:xfrm>
            <a:off x="5114225" y="294348"/>
            <a:ext cx="2324361" cy="587122"/>
          </a:xfrm>
          <a:prstGeom prst="rect">
            <a:avLst/>
          </a:prstGeom>
        </p:spPr>
      </p:pic>
      <p:sp>
        <p:nvSpPr>
          <p:cNvPr id="11" name="TextBox 11"/>
          <p:cNvSpPr txBox="1"/>
          <p:nvPr/>
        </p:nvSpPr>
        <p:spPr>
          <a:xfrm>
            <a:off x="3775238" y="4806885"/>
            <a:ext cx="9525" cy="173355"/>
          </a:xfrm>
          <a:prstGeom prst="rect">
            <a:avLst/>
          </a:prstGeom>
        </p:spPr>
        <p:txBody>
          <a:bodyPr lIns="0" tIns="0" rIns="0" bIns="0" rtlCol="0" anchor="t">
            <a:spAutoFit/>
          </a:bodyPr>
          <a:lstStyle/>
          <a:p>
            <a:pPr algn="ctr">
              <a:lnSpc>
                <a:spcPts val="1200"/>
              </a:lnSpc>
              <a:spcBef>
                <a:spcPct val="0"/>
              </a:spcBef>
            </a:pPr>
            <a:endParaRPr/>
          </a:p>
        </p:txBody>
      </p:sp>
      <p:sp>
        <p:nvSpPr>
          <p:cNvPr id="12" name="TextBox 12"/>
          <p:cNvSpPr txBox="1"/>
          <p:nvPr/>
        </p:nvSpPr>
        <p:spPr>
          <a:xfrm>
            <a:off x="444518" y="2826713"/>
            <a:ext cx="4622522" cy="1591945"/>
          </a:xfrm>
          <a:prstGeom prst="rect">
            <a:avLst/>
          </a:prstGeom>
        </p:spPr>
        <p:txBody>
          <a:bodyPr lIns="0" tIns="0" rIns="0" bIns="0" rtlCol="0" anchor="t">
            <a:spAutoFit/>
          </a:bodyPr>
          <a:lstStyle/>
          <a:p>
            <a:pPr>
              <a:lnSpc>
                <a:spcPts val="1679"/>
              </a:lnSpc>
            </a:pPr>
            <a:r>
              <a:rPr lang="en-US" sz="1200">
                <a:solidFill>
                  <a:srgbClr val="323B60"/>
                </a:solidFill>
                <a:latin typeface="Calibri (MS)"/>
              </a:rPr>
              <a:t>Excellent attendance at school is important to allow your child to fulfil their potential and for them to have the best possible start in life.</a:t>
            </a:r>
          </a:p>
          <a:p>
            <a:pPr>
              <a:lnSpc>
                <a:spcPts val="1679"/>
              </a:lnSpc>
            </a:pPr>
            <a:r>
              <a:rPr lang="en-US" sz="1200">
                <a:solidFill>
                  <a:srgbClr val="323B60"/>
                </a:solidFill>
                <a:latin typeface="Calibri (MS)"/>
              </a:rPr>
              <a:t>Although we aim for 100%, each year we set a target for attendance and this is used to compare us to other schools nationally.</a:t>
            </a:r>
          </a:p>
          <a:p>
            <a:pPr>
              <a:lnSpc>
                <a:spcPts val="1679"/>
              </a:lnSpc>
            </a:pPr>
            <a:r>
              <a:rPr lang="en-US" sz="1200">
                <a:solidFill>
                  <a:srgbClr val="323B60"/>
                </a:solidFill>
                <a:latin typeface="Calibri (MS)"/>
              </a:rPr>
              <a:t>Our current target is 97% attendance.</a:t>
            </a:r>
          </a:p>
          <a:p>
            <a:pPr algn="ctr">
              <a:lnSpc>
                <a:spcPts val="4480"/>
              </a:lnSpc>
            </a:pPr>
            <a:endParaRPr lang="en-US" sz="1200">
              <a:solidFill>
                <a:srgbClr val="323B60"/>
              </a:solidFill>
              <a:latin typeface="Calibri (MS)"/>
            </a:endParaRPr>
          </a:p>
        </p:txBody>
      </p:sp>
      <p:sp>
        <p:nvSpPr>
          <p:cNvPr id="13" name="TextBox 13"/>
          <p:cNvSpPr txBox="1"/>
          <p:nvPr/>
        </p:nvSpPr>
        <p:spPr>
          <a:xfrm>
            <a:off x="444518" y="4476081"/>
            <a:ext cx="4434709" cy="3360420"/>
          </a:xfrm>
          <a:prstGeom prst="rect">
            <a:avLst/>
          </a:prstGeom>
        </p:spPr>
        <p:txBody>
          <a:bodyPr lIns="0" tIns="0" rIns="0" bIns="0" rtlCol="0" anchor="t">
            <a:spAutoFit/>
          </a:bodyPr>
          <a:lstStyle/>
          <a:p>
            <a:pPr>
              <a:lnSpc>
                <a:spcPts val="1679"/>
              </a:lnSpc>
            </a:pPr>
            <a:r>
              <a:rPr lang="en-US" sz="1200">
                <a:solidFill>
                  <a:srgbClr val="323B60"/>
                </a:solidFill>
                <a:latin typeface="Calibri (MS)"/>
              </a:rPr>
              <a:t>B</a:t>
            </a:r>
            <a:r>
              <a:rPr lang="en-US" sz="1200">
                <a:solidFill>
                  <a:srgbClr val="323B60"/>
                </a:solidFill>
                <a:latin typeface="Calibri (MS) Bold Italics"/>
              </a:rPr>
              <a:t>elow are just some of the reasons why it is so important children attend school:</a:t>
            </a:r>
          </a:p>
          <a:p>
            <a:pPr marL="259080" lvl="1" indent="-129540">
              <a:lnSpc>
                <a:spcPts val="1679"/>
              </a:lnSpc>
              <a:buFont typeface="Arial"/>
              <a:buChar char="•"/>
            </a:pPr>
            <a:r>
              <a:rPr lang="en-US" sz="1200">
                <a:solidFill>
                  <a:srgbClr val="323B60"/>
                </a:solidFill>
                <a:latin typeface="Calibri (MS)"/>
              </a:rPr>
              <a:t>To learn</a:t>
            </a:r>
          </a:p>
          <a:p>
            <a:pPr marL="259080" lvl="1" indent="-129540">
              <a:lnSpc>
                <a:spcPts val="1679"/>
              </a:lnSpc>
              <a:buFont typeface="Arial"/>
              <a:buChar char="•"/>
            </a:pPr>
            <a:r>
              <a:rPr lang="en-US" sz="1200">
                <a:solidFill>
                  <a:srgbClr val="323B60"/>
                </a:solidFill>
                <a:latin typeface="Calibri (MS)"/>
              </a:rPr>
              <a:t>To have fun and make new friends</a:t>
            </a:r>
          </a:p>
          <a:p>
            <a:pPr marL="259080" lvl="1" indent="-129540">
              <a:lnSpc>
                <a:spcPts val="1679"/>
              </a:lnSpc>
              <a:buFont typeface="Arial"/>
              <a:buChar char="•"/>
            </a:pPr>
            <a:r>
              <a:rPr lang="en-US" sz="1200">
                <a:solidFill>
                  <a:srgbClr val="323B60"/>
                </a:solidFill>
                <a:latin typeface="Calibri (MS)"/>
              </a:rPr>
              <a:t>To understand responsibility</a:t>
            </a:r>
          </a:p>
          <a:p>
            <a:pPr marL="259080" lvl="1" indent="-129540">
              <a:lnSpc>
                <a:spcPts val="1679"/>
              </a:lnSpc>
              <a:buFont typeface="Arial"/>
              <a:buChar char="•"/>
            </a:pPr>
            <a:r>
              <a:rPr lang="en-US" sz="1200">
                <a:solidFill>
                  <a:srgbClr val="323B60"/>
                </a:solidFill>
                <a:latin typeface="Calibri (MS)"/>
              </a:rPr>
              <a:t>To experience new things</a:t>
            </a:r>
          </a:p>
          <a:p>
            <a:pPr marL="259080" lvl="1" indent="-129540">
              <a:lnSpc>
                <a:spcPts val="1679"/>
              </a:lnSpc>
              <a:buFont typeface="Arial"/>
              <a:buChar char="•"/>
            </a:pPr>
            <a:r>
              <a:rPr lang="en-US" sz="1200">
                <a:solidFill>
                  <a:srgbClr val="323B60"/>
                </a:solidFill>
                <a:latin typeface="Calibri (MS)"/>
              </a:rPr>
              <a:t>To develop awareness of other cultures, religions, ethnicity and gender differences</a:t>
            </a:r>
          </a:p>
          <a:p>
            <a:pPr marL="259080" lvl="1" indent="-129540">
              <a:lnSpc>
                <a:spcPts val="1679"/>
              </a:lnSpc>
              <a:buFont typeface="Arial"/>
              <a:buChar char="•"/>
            </a:pPr>
            <a:r>
              <a:rPr lang="en-US" sz="1200">
                <a:solidFill>
                  <a:srgbClr val="323B60"/>
                </a:solidFill>
                <a:latin typeface="Calibri (MS)"/>
              </a:rPr>
              <a:t>To achieve</a:t>
            </a:r>
          </a:p>
          <a:p>
            <a:pPr marL="259080" lvl="1" indent="-129540">
              <a:lnSpc>
                <a:spcPts val="1679"/>
              </a:lnSpc>
              <a:buFont typeface="Arial"/>
              <a:buChar char="•"/>
            </a:pPr>
            <a:r>
              <a:rPr lang="en-US" sz="1200">
                <a:solidFill>
                  <a:srgbClr val="323B60"/>
                </a:solidFill>
                <a:latin typeface="Calibri (MS)"/>
              </a:rPr>
              <a:t>To gain qualifications</a:t>
            </a:r>
          </a:p>
          <a:p>
            <a:pPr marL="259080" lvl="1" indent="-129540">
              <a:lnSpc>
                <a:spcPts val="1679"/>
              </a:lnSpc>
              <a:buFont typeface="Arial"/>
              <a:buChar char="•"/>
            </a:pPr>
            <a:r>
              <a:rPr lang="en-US" sz="1200">
                <a:solidFill>
                  <a:srgbClr val="323B60"/>
                </a:solidFill>
                <a:latin typeface="Calibri (MS)"/>
              </a:rPr>
              <a:t>To develop new skills</a:t>
            </a:r>
          </a:p>
          <a:p>
            <a:pPr marL="259080" lvl="1" indent="-129540">
              <a:lnSpc>
                <a:spcPts val="1679"/>
              </a:lnSpc>
              <a:buFont typeface="Arial"/>
              <a:buChar char="•"/>
            </a:pPr>
            <a:r>
              <a:rPr lang="en-US" sz="1200">
                <a:solidFill>
                  <a:srgbClr val="323B60"/>
                </a:solidFill>
                <a:latin typeface="Calibri (MS)"/>
              </a:rPr>
              <a:t>To build confidence and self-esteem</a:t>
            </a:r>
          </a:p>
          <a:p>
            <a:pPr marL="259080" lvl="1" indent="-129540">
              <a:lnSpc>
                <a:spcPts val="1679"/>
              </a:lnSpc>
              <a:buFont typeface="Arial"/>
              <a:buChar char="•"/>
            </a:pPr>
            <a:r>
              <a:rPr lang="en-US" sz="1200">
                <a:solidFill>
                  <a:srgbClr val="323B60"/>
                </a:solidFill>
                <a:latin typeface="Calibri (MS)"/>
              </a:rPr>
              <a:t>To grow as individuals</a:t>
            </a:r>
          </a:p>
          <a:p>
            <a:pPr>
              <a:lnSpc>
                <a:spcPts val="1679"/>
              </a:lnSpc>
            </a:pPr>
            <a:endParaRPr lang="en-US" sz="1200">
              <a:solidFill>
                <a:srgbClr val="323B60"/>
              </a:solidFill>
              <a:latin typeface="Calibri (MS)"/>
            </a:endParaRPr>
          </a:p>
          <a:p>
            <a:pPr>
              <a:lnSpc>
                <a:spcPts val="1679"/>
              </a:lnSpc>
            </a:pPr>
            <a:endParaRPr lang="en-US" sz="1200">
              <a:solidFill>
                <a:srgbClr val="323B60"/>
              </a:solidFill>
              <a:latin typeface="Calibri (MS)"/>
            </a:endParaRPr>
          </a:p>
          <a:p>
            <a:pPr>
              <a:lnSpc>
                <a:spcPts val="1679"/>
              </a:lnSpc>
            </a:pPr>
            <a:endParaRPr lang="en-US" sz="1200">
              <a:solidFill>
                <a:srgbClr val="323B60"/>
              </a:solidFill>
              <a:latin typeface="Calibri (MS)"/>
            </a:endParaRPr>
          </a:p>
        </p:txBody>
      </p:sp>
      <p:sp>
        <p:nvSpPr>
          <p:cNvPr id="14" name="TextBox 14"/>
          <p:cNvSpPr txBox="1"/>
          <p:nvPr/>
        </p:nvSpPr>
        <p:spPr>
          <a:xfrm>
            <a:off x="552111" y="8556993"/>
            <a:ext cx="6465304" cy="1121409"/>
          </a:xfrm>
          <a:prstGeom prst="rect">
            <a:avLst/>
          </a:prstGeom>
        </p:spPr>
        <p:txBody>
          <a:bodyPr lIns="0" tIns="0" rIns="0" bIns="0" rtlCol="0" anchor="t">
            <a:spAutoFit/>
          </a:bodyPr>
          <a:lstStyle/>
          <a:p>
            <a:pPr algn="ctr">
              <a:lnSpc>
                <a:spcPts val="2240"/>
              </a:lnSpc>
            </a:pPr>
            <a:r>
              <a:rPr lang="en-US" sz="1600">
                <a:solidFill>
                  <a:srgbClr val="323B60"/>
                </a:solidFill>
                <a:latin typeface="Calibri (MS) Bold"/>
              </a:rPr>
              <a:t>Please help us to help your child by encouraging regular school attendance.</a:t>
            </a:r>
          </a:p>
          <a:p>
            <a:pPr algn="ctr">
              <a:lnSpc>
                <a:spcPts val="2240"/>
              </a:lnSpc>
            </a:pPr>
            <a:r>
              <a:rPr lang="en-US" sz="1600">
                <a:solidFill>
                  <a:srgbClr val="323B60"/>
                </a:solidFill>
                <a:latin typeface="Calibri (MS) Bold"/>
              </a:rPr>
              <a:t>Regular attendance helps children to develop confidence and to make lasting friendships.</a:t>
            </a:r>
          </a:p>
          <a:p>
            <a:pPr algn="ctr">
              <a:lnSpc>
                <a:spcPts val="2240"/>
              </a:lnSpc>
            </a:pPr>
            <a:endParaRPr lang="en-US" sz="1600">
              <a:solidFill>
                <a:srgbClr val="323B60"/>
              </a:solidFill>
              <a:latin typeface="Calibri (MS) Bold"/>
            </a:endParaRPr>
          </a:p>
        </p:txBody>
      </p:sp>
      <p:pic>
        <p:nvPicPr>
          <p:cNvPr id="15" name="Picture 7"/>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694" t="-11626" r="-1552" b="77801"/>
          <a:stretch/>
        </p:blipFill>
        <p:spPr>
          <a:xfrm rot="-44948">
            <a:off x="-24443" y="9352631"/>
            <a:ext cx="5086286" cy="1345073"/>
          </a:xfrm>
          <a:prstGeom prst="rect">
            <a:avLst/>
          </a:prstGeom>
        </p:spPr>
      </p:pic>
      <p:pic>
        <p:nvPicPr>
          <p:cNvPr id="16" name="Picture 8"/>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19458" b="61780"/>
          <a:stretch/>
        </p:blipFill>
        <p:spPr>
          <a:xfrm rot="-44948">
            <a:off x="2803491" y="9154513"/>
            <a:ext cx="4771373" cy="151985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loud Callout 32"/>
          <p:cNvSpPr/>
          <p:nvPr/>
        </p:nvSpPr>
        <p:spPr>
          <a:xfrm>
            <a:off x="4231031" y="5238368"/>
            <a:ext cx="2703722" cy="2176984"/>
          </a:xfrm>
          <a:prstGeom prst="cloudCallout">
            <a:avLst>
              <a:gd name="adj1" fmla="val 69460"/>
              <a:gd name="adj2" fmla="val -62047"/>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7"/>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694" t="-11626" r="-1552" b="77801"/>
          <a:stretch/>
        </p:blipFill>
        <p:spPr>
          <a:xfrm rot="-44948">
            <a:off x="-24443" y="9352631"/>
            <a:ext cx="5086286" cy="1345073"/>
          </a:xfrm>
          <a:prstGeom prst="rect">
            <a:avLst/>
          </a:prstGeom>
        </p:spPr>
      </p:pic>
      <p:pic>
        <p:nvPicPr>
          <p:cNvPr id="31" name="Picture 8"/>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9458" b="61780"/>
          <a:stretch/>
        </p:blipFill>
        <p:spPr>
          <a:xfrm rot="-44948">
            <a:off x="2809599" y="9176078"/>
            <a:ext cx="4771373" cy="1519858"/>
          </a:xfrm>
          <a:prstGeom prst="rect">
            <a:avLst/>
          </a:prstGeom>
        </p:spPr>
      </p:pic>
      <p:sp>
        <p:nvSpPr>
          <p:cNvPr id="32" name="Cloud Callout 31"/>
          <p:cNvSpPr/>
          <p:nvPr/>
        </p:nvSpPr>
        <p:spPr>
          <a:xfrm>
            <a:off x="4416754" y="7508783"/>
            <a:ext cx="2518000" cy="2202517"/>
          </a:xfrm>
          <a:prstGeom prst="cloudCallout">
            <a:avLst>
              <a:gd name="adj1" fmla="val -66438"/>
              <a:gd name="adj2" fmla="val 59842"/>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AutoShape 2"/>
          <p:cNvSpPr/>
          <p:nvPr/>
        </p:nvSpPr>
        <p:spPr>
          <a:xfrm flipV="1">
            <a:off x="925777" y="4183996"/>
            <a:ext cx="0" cy="4024422"/>
          </a:xfrm>
          <a:prstGeom prst="line">
            <a:avLst/>
          </a:prstGeom>
          <a:ln w="28575" cap="rnd">
            <a:solidFill>
              <a:srgbClr val="323232"/>
            </a:solidFill>
            <a:prstDash val="sysDot"/>
            <a:headEnd type="none" w="sm" len="sm"/>
            <a:tailEnd type="none" w="sm" len="sm"/>
          </a:ln>
        </p:spPr>
      </p:sp>
      <p:grpSp>
        <p:nvGrpSpPr>
          <p:cNvPr id="3" name="Group 3"/>
          <p:cNvGrpSpPr/>
          <p:nvPr/>
        </p:nvGrpSpPr>
        <p:grpSpPr>
          <a:xfrm>
            <a:off x="463948" y="3968245"/>
            <a:ext cx="952234" cy="952234"/>
            <a:chOff x="0" y="0"/>
            <a:chExt cx="812800" cy="812800"/>
          </a:xfrm>
        </p:grpSpPr>
        <p:sp>
          <p:nvSpPr>
            <p:cNvPr id="4" name="Freeform 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0000"/>
            </a:solidFill>
          </p:spPr>
        </p:sp>
        <p:sp>
          <p:nvSpPr>
            <p:cNvPr id="5" name="TextBox 5"/>
            <p:cNvSpPr txBox="1"/>
            <p:nvPr/>
          </p:nvSpPr>
          <p:spPr>
            <a:xfrm>
              <a:off x="76200" y="47625"/>
              <a:ext cx="660400" cy="688975"/>
            </a:xfrm>
            <a:prstGeom prst="rect">
              <a:avLst/>
            </a:prstGeom>
          </p:spPr>
          <p:txBody>
            <a:bodyPr lIns="50800" tIns="50800" rIns="50800" bIns="50800" rtlCol="0" anchor="ctr"/>
            <a:lstStyle/>
            <a:p>
              <a:pPr algn="ctr">
                <a:lnSpc>
                  <a:spcPts val="1986"/>
                </a:lnSpc>
              </a:pPr>
              <a:endParaRPr/>
            </a:p>
          </p:txBody>
        </p:sp>
      </p:grpSp>
      <p:grpSp>
        <p:nvGrpSpPr>
          <p:cNvPr id="6" name="Group 6"/>
          <p:cNvGrpSpPr/>
          <p:nvPr/>
        </p:nvGrpSpPr>
        <p:grpSpPr>
          <a:xfrm>
            <a:off x="463948" y="5720090"/>
            <a:ext cx="952234" cy="952234"/>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C736"/>
            </a:solidFill>
          </p:spPr>
        </p:sp>
        <p:sp>
          <p:nvSpPr>
            <p:cNvPr id="8" name="TextBox 8"/>
            <p:cNvSpPr txBox="1"/>
            <p:nvPr/>
          </p:nvSpPr>
          <p:spPr>
            <a:xfrm>
              <a:off x="76200" y="47625"/>
              <a:ext cx="660400" cy="688975"/>
            </a:xfrm>
            <a:prstGeom prst="rect">
              <a:avLst/>
            </a:prstGeom>
          </p:spPr>
          <p:txBody>
            <a:bodyPr lIns="50800" tIns="50800" rIns="50800" bIns="50800" rtlCol="0" anchor="ctr"/>
            <a:lstStyle/>
            <a:p>
              <a:pPr algn="ctr">
                <a:lnSpc>
                  <a:spcPts val="1986"/>
                </a:lnSpc>
              </a:pPr>
              <a:endParaRPr/>
            </a:p>
          </p:txBody>
        </p:sp>
      </p:grpSp>
      <p:grpSp>
        <p:nvGrpSpPr>
          <p:cNvPr id="9" name="Group 9"/>
          <p:cNvGrpSpPr/>
          <p:nvPr/>
        </p:nvGrpSpPr>
        <p:grpSpPr>
          <a:xfrm>
            <a:off x="435373" y="7508783"/>
            <a:ext cx="952234" cy="952234"/>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9DCD5A"/>
            </a:solidFill>
          </p:spPr>
        </p:sp>
        <p:sp>
          <p:nvSpPr>
            <p:cNvPr id="11" name="TextBox 11"/>
            <p:cNvSpPr txBox="1"/>
            <p:nvPr/>
          </p:nvSpPr>
          <p:spPr>
            <a:xfrm>
              <a:off x="76200" y="47625"/>
              <a:ext cx="660400" cy="688975"/>
            </a:xfrm>
            <a:prstGeom prst="rect">
              <a:avLst/>
            </a:prstGeom>
          </p:spPr>
          <p:txBody>
            <a:bodyPr lIns="50800" tIns="50800" rIns="50800" bIns="50800" rtlCol="0" anchor="ctr"/>
            <a:lstStyle/>
            <a:p>
              <a:pPr algn="ctr">
                <a:lnSpc>
                  <a:spcPts val="1986"/>
                </a:lnSpc>
              </a:pPr>
              <a:endParaRPr/>
            </a:p>
          </p:txBody>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2440">
            <a:off x="39003" y="651942"/>
            <a:ext cx="5127914" cy="884565"/>
          </a:xfrm>
          <a:prstGeom prst="rect">
            <a:avLst/>
          </a:prstGeom>
        </p:spPr>
      </p:pic>
      <p:pic>
        <p:nvPicPr>
          <p:cNvPr id="13" name="Picture 13"/>
          <p:cNvPicPr>
            <a:picLocks noChangeAspect="1"/>
          </p:cNvPicPr>
          <p:nvPr/>
        </p:nvPicPr>
        <p:blipFill>
          <a:blip r:embed="rId6"/>
          <a:srcRect/>
          <a:stretch>
            <a:fillRect/>
          </a:stretch>
        </p:blipFill>
        <p:spPr>
          <a:xfrm>
            <a:off x="4920442" y="268371"/>
            <a:ext cx="2324361" cy="587122"/>
          </a:xfrm>
          <a:prstGeom prst="rect">
            <a:avLst/>
          </a:prstGeom>
        </p:spPr>
      </p:pic>
      <p:sp>
        <p:nvSpPr>
          <p:cNvPr id="15" name="TextBox 15"/>
          <p:cNvSpPr txBox="1"/>
          <p:nvPr/>
        </p:nvSpPr>
        <p:spPr>
          <a:xfrm>
            <a:off x="3775238" y="4883085"/>
            <a:ext cx="9525" cy="173355"/>
          </a:xfrm>
          <a:prstGeom prst="rect">
            <a:avLst/>
          </a:prstGeom>
        </p:spPr>
        <p:txBody>
          <a:bodyPr lIns="0" tIns="0" rIns="0" bIns="0" rtlCol="0" anchor="t">
            <a:spAutoFit/>
          </a:bodyPr>
          <a:lstStyle/>
          <a:p>
            <a:pPr algn="ctr">
              <a:lnSpc>
                <a:spcPts val="1200"/>
              </a:lnSpc>
              <a:spcBef>
                <a:spcPct val="0"/>
              </a:spcBef>
            </a:pPr>
            <a:endParaRPr/>
          </a:p>
        </p:txBody>
      </p:sp>
      <p:sp>
        <p:nvSpPr>
          <p:cNvPr id="16" name="TextBox 16"/>
          <p:cNvSpPr txBox="1"/>
          <p:nvPr/>
        </p:nvSpPr>
        <p:spPr>
          <a:xfrm>
            <a:off x="336687" y="1736595"/>
            <a:ext cx="5931423" cy="1801495"/>
          </a:xfrm>
          <a:prstGeom prst="rect">
            <a:avLst/>
          </a:prstGeom>
        </p:spPr>
        <p:txBody>
          <a:bodyPr lIns="0" tIns="0" rIns="0" bIns="0" rtlCol="0" anchor="t">
            <a:spAutoFit/>
          </a:bodyPr>
          <a:lstStyle/>
          <a:p>
            <a:pPr>
              <a:lnSpc>
                <a:spcPts val="1679"/>
              </a:lnSpc>
            </a:pPr>
            <a:r>
              <a:rPr lang="en-US" sz="1200">
                <a:solidFill>
                  <a:srgbClr val="323B60"/>
                </a:solidFill>
                <a:latin typeface="Calibri (MS)"/>
              </a:rPr>
              <a:t>Children who regularly miss school without good reason are more likely to become isolated from their friends, underachieve and/or become involved in anti-social behavior.</a:t>
            </a:r>
          </a:p>
          <a:p>
            <a:pPr>
              <a:lnSpc>
                <a:spcPts val="1679"/>
              </a:lnSpc>
            </a:pPr>
            <a:r>
              <a:rPr lang="en-US" sz="1200">
                <a:solidFill>
                  <a:srgbClr val="323B60"/>
                </a:solidFill>
                <a:latin typeface="Calibri (MS)"/>
              </a:rPr>
              <a:t>We colour-code every child’s attendance, depending on how many days they have attended school. </a:t>
            </a:r>
          </a:p>
          <a:p>
            <a:pPr>
              <a:lnSpc>
                <a:spcPts val="1679"/>
              </a:lnSpc>
            </a:pPr>
            <a:endParaRPr lang="en-US" sz="1200">
              <a:solidFill>
                <a:srgbClr val="323B60"/>
              </a:solidFill>
              <a:latin typeface="Calibri (MS)"/>
            </a:endParaRPr>
          </a:p>
          <a:p>
            <a:pPr>
              <a:lnSpc>
                <a:spcPts val="1679"/>
              </a:lnSpc>
            </a:pPr>
            <a:r>
              <a:rPr lang="en-US" sz="1200">
                <a:solidFill>
                  <a:srgbClr val="323B60"/>
                </a:solidFill>
                <a:latin typeface="Calibri (MS) Bold"/>
              </a:rPr>
              <a:t>Remember, our target is to achieve at least 97%.</a:t>
            </a:r>
          </a:p>
          <a:p>
            <a:pPr algn="ctr">
              <a:lnSpc>
                <a:spcPts val="4480"/>
              </a:lnSpc>
            </a:pPr>
            <a:endParaRPr lang="en-US" sz="1200">
              <a:solidFill>
                <a:srgbClr val="323B60"/>
              </a:solidFill>
              <a:latin typeface="Calibri (MS) Bold"/>
            </a:endParaRPr>
          </a:p>
        </p:txBody>
      </p:sp>
      <p:sp>
        <p:nvSpPr>
          <p:cNvPr id="17" name="TextBox 17"/>
          <p:cNvSpPr txBox="1"/>
          <p:nvPr/>
        </p:nvSpPr>
        <p:spPr>
          <a:xfrm>
            <a:off x="435373" y="3290440"/>
            <a:ext cx="4678852" cy="496697"/>
          </a:xfrm>
          <a:prstGeom prst="rect">
            <a:avLst/>
          </a:prstGeom>
        </p:spPr>
        <p:txBody>
          <a:bodyPr lIns="0" tIns="0" rIns="0" bIns="0" rtlCol="0" anchor="t">
            <a:spAutoFit/>
          </a:bodyPr>
          <a:lstStyle/>
          <a:p>
            <a:pPr>
              <a:lnSpc>
                <a:spcPts val="3903"/>
              </a:lnSpc>
            </a:pPr>
            <a:r>
              <a:rPr lang="en-US" sz="3199" spc="63" dirty="0">
                <a:solidFill>
                  <a:srgbClr val="323B60"/>
                </a:solidFill>
                <a:latin typeface="Anton" panose="020B0604020202020204" charset="0"/>
              </a:rPr>
              <a:t>TRAFFIC LIGHT ZONE </a:t>
            </a:r>
          </a:p>
        </p:txBody>
      </p:sp>
      <p:sp>
        <p:nvSpPr>
          <p:cNvPr id="18" name="TextBox 18"/>
          <p:cNvSpPr txBox="1"/>
          <p:nvPr/>
        </p:nvSpPr>
        <p:spPr>
          <a:xfrm>
            <a:off x="1455267" y="3920620"/>
            <a:ext cx="1848207" cy="1507490"/>
          </a:xfrm>
          <a:prstGeom prst="rect">
            <a:avLst/>
          </a:prstGeom>
        </p:spPr>
        <p:txBody>
          <a:bodyPr lIns="0" tIns="0" rIns="0" bIns="0" rtlCol="0" anchor="t">
            <a:spAutoFit/>
          </a:bodyPr>
          <a:lstStyle/>
          <a:p>
            <a:pPr>
              <a:lnSpc>
                <a:spcPts val="1540"/>
              </a:lnSpc>
            </a:pPr>
            <a:r>
              <a:rPr lang="en-US" sz="1100">
                <a:solidFill>
                  <a:srgbClr val="323B60"/>
                </a:solidFill>
                <a:latin typeface="Calibri (MS) Bold"/>
              </a:rPr>
              <a:t>                    RED ZONE </a:t>
            </a:r>
          </a:p>
          <a:p>
            <a:pPr>
              <a:lnSpc>
                <a:spcPts val="1540"/>
              </a:lnSpc>
            </a:pPr>
            <a:r>
              <a:rPr lang="en-US" sz="1100">
                <a:solidFill>
                  <a:srgbClr val="323B60"/>
                </a:solidFill>
                <a:latin typeface="Calibri (MS)"/>
              </a:rPr>
              <a:t>All pupils whose attendance falls below 91% will be considered for legal monitoring by the Local Authority</a:t>
            </a:r>
          </a:p>
          <a:p>
            <a:pPr>
              <a:lnSpc>
                <a:spcPts val="4480"/>
              </a:lnSpc>
            </a:pPr>
            <a:endParaRPr lang="en-US" sz="1100">
              <a:solidFill>
                <a:srgbClr val="323B60"/>
              </a:solidFill>
              <a:latin typeface="Calibri (MS)"/>
            </a:endParaRPr>
          </a:p>
        </p:txBody>
      </p:sp>
      <p:sp>
        <p:nvSpPr>
          <p:cNvPr id="19" name="TextBox 19"/>
          <p:cNvSpPr txBox="1"/>
          <p:nvPr/>
        </p:nvSpPr>
        <p:spPr>
          <a:xfrm>
            <a:off x="1416182" y="5660860"/>
            <a:ext cx="1887292" cy="2259965"/>
          </a:xfrm>
          <a:prstGeom prst="rect">
            <a:avLst/>
          </a:prstGeom>
        </p:spPr>
        <p:txBody>
          <a:bodyPr lIns="0" tIns="0" rIns="0" bIns="0" rtlCol="0" anchor="t">
            <a:spAutoFit/>
          </a:bodyPr>
          <a:lstStyle/>
          <a:p>
            <a:pPr>
              <a:lnSpc>
                <a:spcPts val="1540"/>
              </a:lnSpc>
            </a:pPr>
            <a:r>
              <a:rPr lang="en-US" sz="1100">
                <a:solidFill>
                  <a:srgbClr val="000000"/>
                </a:solidFill>
                <a:latin typeface="Calibri (MS) Bold"/>
              </a:rPr>
              <a:t>  </a:t>
            </a:r>
            <a:r>
              <a:rPr lang="en-US" sz="1100">
                <a:solidFill>
                  <a:srgbClr val="323B60"/>
                </a:solidFill>
                <a:latin typeface="Calibri (MS) Bold"/>
              </a:rPr>
              <a:t>                AMBER ZONE </a:t>
            </a:r>
          </a:p>
          <a:p>
            <a:pPr>
              <a:lnSpc>
                <a:spcPts val="1540"/>
              </a:lnSpc>
            </a:pPr>
            <a:r>
              <a:rPr lang="en-US" sz="1100">
                <a:solidFill>
                  <a:srgbClr val="323B60"/>
                </a:solidFill>
                <a:latin typeface="Calibri (MS)"/>
              </a:rPr>
              <a:t>Those pupils who have fallen between 91%-96% are in the Amber Zone. Those in this zone are automatically monitored by school. </a:t>
            </a:r>
          </a:p>
          <a:p>
            <a:pPr algn="ctr">
              <a:lnSpc>
                <a:spcPts val="4480"/>
              </a:lnSpc>
            </a:pPr>
            <a:r>
              <a:rPr lang="en-US" sz="3200">
                <a:solidFill>
                  <a:srgbClr val="000000"/>
                </a:solidFill>
                <a:latin typeface="Canva Sans"/>
              </a:rPr>
              <a:t> </a:t>
            </a:r>
          </a:p>
          <a:p>
            <a:pPr algn="ctr">
              <a:lnSpc>
                <a:spcPts val="4480"/>
              </a:lnSpc>
            </a:pPr>
            <a:endParaRPr lang="en-US" sz="3200">
              <a:solidFill>
                <a:srgbClr val="000000"/>
              </a:solidFill>
              <a:latin typeface="Canva Sans"/>
            </a:endParaRPr>
          </a:p>
        </p:txBody>
      </p:sp>
      <p:sp>
        <p:nvSpPr>
          <p:cNvPr id="20" name="TextBox 20"/>
          <p:cNvSpPr txBox="1"/>
          <p:nvPr/>
        </p:nvSpPr>
        <p:spPr>
          <a:xfrm>
            <a:off x="1410253" y="7461158"/>
            <a:ext cx="2056538" cy="2069465"/>
          </a:xfrm>
          <a:prstGeom prst="rect">
            <a:avLst/>
          </a:prstGeom>
        </p:spPr>
        <p:txBody>
          <a:bodyPr lIns="0" tIns="0" rIns="0" bIns="0" rtlCol="0" anchor="t">
            <a:spAutoFit/>
          </a:bodyPr>
          <a:lstStyle/>
          <a:p>
            <a:pPr>
              <a:lnSpc>
                <a:spcPts val="1540"/>
              </a:lnSpc>
            </a:pPr>
            <a:r>
              <a:rPr lang="en-US" sz="1100">
                <a:solidFill>
                  <a:srgbClr val="323B60"/>
                </a:solidFill>
                <a:latin typeface="Calibri (MS) Bold"/>
              </a:rPr>
              <a:t>                 GREEN ZONE</a:t>
            </a:r>
          </a:p>
          <a:p>
            <a:pPr>
              <a:lnSpc>
                <a:spcPts val="1540"/>
              </a:lnSpc>
            </a:pPr>
            <a:r>
              <a:rPr lang="en-US" sz="1100">
                <a:solidFill>
                  <a:srgbClr val="323B60"/>
                </a:solidFill>
                <a:latin typeface="Calibri (MS)"/>
              </a:rPr>
              <a:t>All pupils whose attendance is </a:t>
            </a:r>
            <a:r>
              <a:rPr lang="en-US" sz="1100">
                <a:solidFill>
                  <a:srgbClr val="323B60"/>
                </a:solidFill>
                <a:latin typeface="Calibri (MS) Bold"/>
              </a:rPr>
              <a:t>97%</a:t>
            </a:r>
            <a:r>
              <a:rPr lang="en-US" sz="1100">
                <a:solidFill>
                  <a:srgbClr val="323B60"/>
                </a:solidFill>
                <a:latin typeface="Calibri (MS)"/>
              </a:rPr>
              <a:t> and above are part of the green zone. As Green a pupil you are more likely to achieve.</a:t>
            </a:r>
          </a:p>
          <a:p>
            <a:pPr>
              <a:lnSpc>
                <a:spcPts val="4480"/>
              </a:lnSpc>
            </a:pPr>
            <a:r>
              <a:rPr lang="en-US" sz="3200">
                <a:solidFill>
                  <a:srgbClr val="000000"/>
                </a:solidFill>
                <a:latin typeface="Canva Sans"/>
              </a:rPr>
              <a:t> </a:t>
            </a:r>
          </a:p>
          <a:p>
            <a:pPr algn="ctr">
              <a:lnSpc>
                <a:spcPts val="4480"/>
              </a:lnSpc>
            </a:pPr>
            <a:endParaRPr lang="en-US" sz="3200">
              <a:solidFill>
                <a:srgbClr val="000000"/>
              </a:solidFill>
              <a:latin typeface="Canva Sans"/>
            </a:endParaRPr>
          </a:p>
        </p:txBody>
      </p:sp>
      <p:sp>
        <p:nvSpPr>
          <p:cNvPr id="21" name="TextBox 21"/>
          <p:cNvSpPr txBox="1"/>
          <p:nvPr/>
        </p:nvSpPr>
        <p:spPr>
          <a:xfrm>
            <a:off x="336687" y="9052312"/>
            <a:ext cx="3130104" cy="478311"/>
          </a:xfrm>
          <a:prstGeom prst="rect">
            <a:avLst/>
          </a:prstGeom>
        </p:spPr>
        <p:txBody>
          <a:bodyPr lIns="0" tIns="0" rIns="0" bIns="0" rtlCol="0" anchor="t">
            <a:spAutoFit/>
          </a:bodyPr>
          <a:lstStyle/>
          <a:p>
            <a:pPr algn="ctr">
              <a:lnSpc>
                <a:spcPts val="1986"/>
              </a:lnSpc>
              <a:spcBef>
                <a:spcPct val="0"/>
              </a:spcBef>
            </a:pPr>
            <a:r>
              <a:rPr lang="en-US" sz="1418">
                <a:solidFill>
                  <a:srgbClr val="323B60"/>
                </a:solidFill>
                <a:latin typeface="Anton"/>
              </a:rPr>
              <a:t>STUDENTS WITH RED AND AMBER ATTENDANCE ARE FAR MORE LIKELY TO UNDERACHIEVE...</a:t>
            </a:r>
          </a:p>
        </p:txBody>
      </p:sp>
      <p:sp>
        <p:nvSpPr>
          <p:cNvPr id="22" name="TextBox 22"/>
          <p:cNvSpPr txBox="1"/>
          <p:nvPr/>
        </p:nvSpPr>
        <p:spPr>
          <a:xfrm>
            <a:off x="3775238" y="4592495"/>
            <a:ext cx="9525" cy="240186"/>
          </a:xfrm>
          <a:prstGeom prst="rect">
            <a:avLst/>
          </a:prstGeom>
        </p:spPr>
        <p:txBody>
          <a:bodyPr lIns="0" tIns="0" rIns="0" bIns="0" rtlCol="0" anchor="t">
            <a:spAutoFit/>
          </a:bodyPr>
          <a:lstStyle/>
          <a:p>
            <a:pPr algn="ctr">
              <a:lnSpc>
                <a:spcPts val="1986"/>
              </a:lnSpc>
              <a:spcBef>
                <a:spcPct val="0"/>
              </a:spcBef>
            </a:pPr>
            <a:endParaRPr/>
          </a:p>
        </p:txBody>
      </p:sp>
      <p:sp>
        <p:nvSpPr>
          <p:cNvPr id="23" name="TextBox 23"/>
          <p:cNvSpPr txBox="1"/>
          <p:nvPr/>
        </p:nvSpPr>
        <p:spPr>
          <a:xfrm>
            <a:off x="3954078" y="3504294"/>
            <a:ext cx="2980675" cy="1380238"/>
          </a:xfrm>
          <a:prstGeom prst="rect">
            <a:avLst/>
          </a:prstGeom>
        </p:spPr>
        <p:txBody>
          <a:bodyPr lIns="0" tIns="0" rIns="0" bIns="0" rtlCol="0" anchor="t">
            <a:spAutoFit/>
          </a:bodyPr>
          <a:lstStyle/>
          <a:p>
            <a:pPr>
              <a:lnSpc>
                <a:spcPts val="1299"/>
              </a:lnSpc>
            </a:pPr>
            <a:r>
              <a:rPr lang="en-US" sz="1299" dirty="0">
                <a:solidFill>
                  <a:srgbClr val="323B60"/>
                </a:solidFill>
                <a:latin typeface="Calibri (MS) Bold"/>
              </a:rPr>
              <a:t>If your child has 90% attendance, they will have the equivalent of:</a:t>
            </a:r>
          </a:p>
          <a:p>
            <a:pPr marL="280669" lvl="1" indent="-140335">
              <a:lnSpc>
                <a:spcPts val="1377"/>
              </a:lnSpc>
              <a:buFont typeface="Arial"/>
              <a:buChar char="•"/>
            </a:pPr>
            <a:r>
              <a:rPr lang="en-US" sz="1299" dirty="0">
                <a:solidFill>
                  <a:srgbClr val="323B60"/>
                </a:solidFill>
                <a:latin typeface="Calibri (MS)"/>
              </a:rPr>
              <a:t>½ day off per week</a:t>
            </a:r>
          </a:p>
          <a:p>
            <a:pPr marL="280669" lvl="1" indent="-140335">
              <a:lnSpc>
                <a:spcPts val="1377"/>
              </a:lnSpc>
              <a:buFont typeface="Arial"/>
              <a:buChar char="•"/>
            </a:pPr>
            <a:r>
              <a:rPr lang="en-US" sz="1299" dirty="0">
                <a:solidFill>
                  <a:srgbClr val="323B60"/>
                </a:solidFill>
                <a:latin typeface="Calibri (MS)"/>
              </a:rPr>
              <a:t>19 days off per year</a:t>
            </a:r>
          </a:p>
          <a:p>
            <a:pPr marL="280669" lvl="1" indent="-140335">
              <a:lnSpc>
                <a:spcPts val="1377"/>
              </a:lnSpc>
              <a:buFont typeface="Arial"/>
              <a:buChar char="•"/>
            </a:pPr>
            <a:r>
              <a:rPr lang="en-US" sz="1299" dirty="0">
                <a:solidFill>
                  <a:srgbClr val="323B60"/>
                </a:solidFill>
                <a:latin typeface="Calibri (MS)"/>
              </a:rPr>
              <a:t>247 days off over their school career of 13 academic years, the equivalent to over 1 year of lost education!</a:t>
            </a:r>
          </a:p>
          <a:p>
            <a:pPr>
              <a:lnSpc>
                <a:spcPts val="1377"/>
              </a:lnSpc>
            </a:pPr>
            <a:endParaRPr lang="en-US" sz="1299" dirty="0">
              <a:solidFill>
                <a:srgbClr val="323B60"/>
              </a:solidFill>
              <a:latin typeface="Calibri (MS)"/>
            </a:endParaRPr>
          </a:p>
        </p:txBody>
      </p:sp>
      <p:sp>
        <p:nvSpPr>
          <p:cNvPr id="24" name="TextBox 24"/>
          <p:cNvSpPr txBox="1"/>
          <p:nvPr/>
        </p:nvSpPr>
        <p:spPr>
          <a:xfrm>
            <a:off x="4825968" y="5660860"/>
            <a:ext cx="1513848" cy="1308050"/>
          </a:xfrm>
          <a:prstGeom prst="rect">
            <a:avLst/>
          </a:prstGeom>
        </p:spPr>
        <p:txBody>
          <a:bodyPr wrap="square" lIns="0" tIns="0" rIns="0" bIns="0" rtlCol="0" anchor="t">
            <a:spAutoFit/>
          </a:bodyPr>
          <a:lstStyle/>
          <a:p>
            <a:pPr algn="ctr">
              <a:lnSpc>
                <a:spcPts val="1679"/>
              </a:lnSpc>
              <a:spcBef>
                <a:spcPct val="0"/>
              </a:spcBef>
            </a:pPr>
            <a:r>
              <a:rPr lang="en-US" sz="1200" dirty="0">
                <a:solidFill>
                  <a:srgbClr val="323B60"/>
                </a:solidFill>
                <a:latin typeface="Calibri (MS)"/>
              </a:rPr>
              <a:t>RESEARCH SHOWS THAT PUPILS WHO ATTEND SCHOOL REGULARLY ARE MORE LIKELY TO DO WELL IN THE FUTURE</a:t>
            </a:r>
          </a:p>
        </p:txBody>
      </p:sp>
      <p:sp>
        <p:nvSpPr>
          <p:cNvPr id="27" name="TextBox 27"/>
          <p:cNvSpPr txBox="1"/>
          <p:nvPr/>
        </p:nvSpPr>
        <p:spPr>
          <a:xfrm>
            <a:off x="4907742" y="7956016"/>
            <a:ext cx="1524514" cy="1308050"/>
          </a:xfrm>
          <a:prstGeom prst="rect">
            <a:avLst/>
          </a:prstGeom>
        </p:spPr>
        <p:txBody>
          <a:bodyPr wrap="square" lIns="0" tIns="0" rIns="0" bIns="0" rtlCol="0" anchor="t">
            <a:spAutoFit/>
          </a:bodyPr>
          <a:lstStyle/>
          <a:p>
            <a:pPr algn="ctr">
              <a:lnSpc>
                <a:spcPts val="1679"/>
              </a:lnSpc>
              <a:spcBef>
                <a:spcPct val="0"/>
              </a:spcBef>
            </a:pPr>
            <a:r>
              <a:rPr lang="en-US" sz="1200" dirty="0">
                <a:solidFill>
                  <a:srgbClr val="323B60"/>
                </a:solidFill>
                <a:latin typeface="Calibri (MS)"/>
              </a:rPr>
              <a:t>IF YOU TAKE YOUR CHILD ON A 2 WEEK HOLIDAY IN TERM TIME, ATTENDANCE FOR THE YEAR IMMEDIATELY DROPS TO 95%.</a:t>
            </a:r>
          </a:p>
        </p:txBody>
      </p:sp>
      <p:sp>
        <p:nvSpPr>
          <p:cNvPr id="29" name="TextBox 29"/>
          <p:cNvSpPr txBox="1"/>
          <p:nvPr/>
        </p:nvSpPr>
        <p:spPr>
          <a:xfrm>
            <a:off x="3540456" y="4762991"/>
            <a:ext cx="3600775" cy="753745"/>
          </a:xfrm>
          <a:prstGeom prst="rect">
            <a:avLst/>
          </a:prstGeom>
        </p:spPr>
        <p:txBody>
          <a:bodyPr lIns="0" tIns="0" rIns="0" bIns="0" rtlCol="0" anchor="t">
            <a:spAutoFit/>
          </a:bodyPr>
          <a:lstStyle/>
          <a:p>
            <a:pPr algn="ctr">
              <a:lnSpc>
                <a:spcPts val="1679"/>
              </a:lnSpc>
            </a:pPr>
            <a:r>
              <a:rPr lang="en-US" sz="1200" dirty="0">
                <a:solidFill>
                  <a:srgbClr val="323B60"/>
                </a:solidFill>
                <a:latin typeface="Calibri (MS) Bold"/>
              </a:rPr>
              <a:t>Consider what this means for attendance lower that 90%</a:t>
            </a:r>
          </a:p>
          <a:p>
            <a:pPr algn="ctr">
              <a:lnSpc>
                <a:spcPts val="4480"/>
              </a:lnSpc>
            </a:pPr>
            <a:endParaRPr lang="en-US" sz="1200" dirty="0">
              <a:solidFill>
                <a:srgbClr val="323B60"/>
              </a:solidFill>
              <a:latin typeface="Calibri (MS)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98490" y="8437335"/>
            <a:ext cx="1977367" cy="2068852"/>
            <a:chOff x="0" y="0"/>
            <a:chExt cx="708644" cy="741430"/>
          </a:xfrm>
        </p:grpSpPr>
        <p:sp>
          <p:nvSpPr>
            <p:cNvPr id="3" name="Freeform 3"/>
            <p:cNvSpPr/>
            <p:nvPr/>
          </p:nvSpPr>
          <p:spPr>
            <a:xfrm>
              <a:off x="0" y="0"/>
              <a:ext cx="708644" cy="741430"/>
            </a:xfrm>
            <a:custGeom>
              <a:avLst/>
              <a:gdLst/>
              <a:ahLst/>
              <a:cxnLst/>
              <a:rect l="l" t="t" r="r" b="b"/>
              <a:pathLst>
                <a:path w="708644" h="741430">
                  <a:moveTo>
                    <a:pt x="0" y="0"/>
                  </a:moveTo>
                  <a:lnTo>
                    <a:pt x="708644" y="0"/>
                  </a:lnTo>
                  <a:lnTo>
                    <a:pt x="708644" y="741430"/>
                  </a:lnTo>
                  <a:lnTo>
                    <a:pt x="0" y="741430"/>
                  </a:lnTo>
                  <a:close/>
                </a:path>
              </a:pathLst>
            </a:custGeom>
            <a:solidFill>
              <a:srgbClr val="323B60">
                <a:alpha val="29804"/>
              </a:srgbClr>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1986"/>
                </a:lnSpc>
              </a:pPr>
              <a:endParaRPr/>
            </a:p>
          </p:txBody>
        </p:sp>
      </p:grpSp>
      <p:grpSp>
        <p:nvGrpSpPr>
          <p:cNvPr id="5" name="Group 5"/>
          <p:cNvGrpSpPr/>
          <p:nvPr/>
        </p:nvGrpSpPr>
        <p:grpSpPr>
          <a:xfrm>
            <a:off x="2646000" y="8468000"/>
            <a:ext cx="1931906" cy="2268000"/>
            <a:chOff x="0" y="0"/>
            <a:chExt cx="692352" cy="812800"/>
          </a:xfrm>
        </p:grpSpPr>
        <p:sp>
          <p:nvSpPr>
            <p:cNvPr id="6" name="Freeform 6"/>
            <p:cNvSpPr/>
            <p:nvPr/>
          </p:nvSpPr>
          <p:spPr>
            <a:xfrm>
              <a:off x="0" y="0"/>
              <a:ext cx="692352" cy="812800"/>
            </a:xfrm>
            <a:custGeom>
              <a:avLst/>
              <a:gdLst/>
              <a:ahLst/>
              <a:cxnLst/>
              <a:rect l="l" t="t" r="r" b="b"/>
              <a:pathLst>
                <a:path w="692352" h="812800">
                  <a:moveTo>
                    <a:pt x="0" y="0"/>
                  </a:moveTo>
                  <a:lnTo>
                    <a:pt x="692352" y="0"/>
                  </a:lnTo>
                  <a:lnTo>
                    <a:pt x="692352" y="812800"/>
                  </a:lnTo>
                  <a:lnTo>
                    <a:pt x="0" y="812800"/>
                  </a:lnTo>
                  <a:close/>
                </a:path>
              </a:pathLst>
            </a:custGeom>
            <a:solidFill>
              <a:srgbClr val="5271FF">
                <a:alpha val="30980"/>
              </a:srgbClr>
            </a:solidFill>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1986"/>
                </a:lnSpc>
              </a:pPr>
              <a:endParaRPr/>
            </a:p>
          </p:txBody>
        </p:sp>
      </p:grpSp>
      <p:pic>
        <p:nvPicPr>
          <p:cNvPr id="29" name="Picture 7"/>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694" t="-11626" r="-1552" b="77801"/>
          <a:stretch/>
        </p:blipFill>
        <p:spPr>
          <a:xfrm rot="-44948">
            <a:off x="-37075" y="9474370"/>
            <a:ext cx="5086286" cy="1345073"/>
          </a:xfrm>
          <a:prstGeom prst="rect">
            <a:avLst/>
          </a:prstGeom>
        </p:spPr>
      </p:pic>
      <p:pic>
        <p:nvPicPr>
          <p:cNvPr id="30" name="Picture 8"/>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9458" b="61780"/>
          <a:stretch/>
        </p:blipFill>
        <p:spPr>
          <a:xfrm rot="-44948">
            <a:off x="3192931" y="9397535"/>
            <a:ext cx="4389222" cy="1398129"/>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2440">
            <a:off x="41036" y="695261"/>
            <a:ext cx="4930065" cy="850436"/>
          </a:xfrm>
          <a:prstGeom prst="rect">
            <a:avLst/>
          </a:prstGeom>
        </p:spPr>
      </p:pic>
      <p:pic>
        <p:nvPicPr>
          <p:cNvPr id="11" name="Picture 11"/>
          <p:cNvPicPr>
            <a:picLocks noChangeAspect="1"/>
          </p:cNvPicPr>
          <p:nvPr/>
        </p:nvPicPr>
        <p:blipFill>
          <a:blip r:embed="rId6"/>
          <a:srcRect/>
          <a:stretch>
            <a:fillRect/>
          </a:stretch>
        </p:blipFill>
        <p:spPr>
          <a:xfrm>
            <a:off x="4920442" y="268371"/>
            <a:ext cx="2324361" cy="587122"/>
          </a:xfrm>
          <a:prstGeom prst="rect">
            <a:avLst/>
          </a:prstGeom>
        </p:spPr>
      </p:pic>
      <p:sp>
        <p:nvSpPr>
          <p:cNvPr id="12" name="TextBox 12"/>
          <p:cNvSpPr txBox="1"/>
          <p:nvPr/>
        </p:nvSpPr>
        <p:spPr>
          <a:xfrm>
            <a:off x="328001" y="3051681"/>
            <a:ext cx="4672089" cy="2939805"/>
          </a:xfrm>
          <a:prstGeom prst="rect">
            <a:avLst/>
          </a:prstGeom>
        </p:spPr>
        <p:txBody>
          <a:bodyPr lIns="0" tIns="0" rIns="0" bIns="0" rtlCol="0" anchor="t">
            <a:spAutoFit/>
          </a:bodyPr>
          <a:lstStyle/>
          <a:p>
            <a:pPr algn="ctr">
              <a:lnSpc>
                <a:spcPts val="1679"/>
              </a:lnSpc>
            </a:pPr>
            <a:endParaRPr/>
          </a:p>
          <a:p>
            <a:pPr algn="ctr">
              <a:lnSpc>
                <a:spcPts val="1679"/>
              </a:lnSpc>
            </a:pPr>
            <a:endParaRPr/>
          </a:p>
          <a:p>
            <a:pPr algn="ctr">
              <a:lnSpc>
                <a:spcPts val="1679"/>
              </a:lnSpc>
            </a:pPr>
            <a:endParaRPr/>
          </a:p>
          <a:p>
            <a:pPr>
              <a:lnSpc>
                <a:spcPts val="1679"/>
              </a:lnSpc>
            </a:pPr>
            <a:r>
              <a:rPr lang="en-US" sz="1200">
                <a:solidFill>
                  <a:srgbClr val="323B60"/>
                </a:solidFill>
                <a:latin typeface="Calibri (MS)"/>
              </a:rPr>
              <a:t>In law, you must ask for permission for your children to miss school.</a:t>
            </a:r>
          </a:p>
          <a:p>
            <a:pPr>
              <a:lnSpc>
                <a:spcPts val="1679"/>
              </a:lnSpc>
            </a:pPr>
            <a:r>
              <a:rPr lang="en-US" sz="1200">
                <a:solidFill>
                  <a:srgbClr val="323B60"/>
                </a:solidFill>
                <a:latin typeface="Calibri (MS)"/>
              </a:rPr>
              <a:t>Holidays in term time will not be authorized unless the Head Teacher feels there are exceptional circumstances. A £60 penalty notice per parent, per child could be incurred. If your holiday is 5 days (10 sessions) or more, you will receive a letter from the Local Authority warning you of the risk of a fixed penalty notice. However, they will only issue one warning and any further holidays taken during term time will result in a fine.</a:t>
            </a:r>
          </a:p>
          <a:p>
            <a:pPr>
              <a:lnSpc>
                <a:spcPts val="1679"/>
              </a:lnSpc>
            </a:pPr>
            <a:endParaRPr lang="en-US" sz="1200">
              <a:solidFill>
                <a:srgbClr val="323B60"/>
              </a:solidFill>
              <a:latin typeface="Calibri (MS)"/>
            </a:endParaRPr>
          </a:p>
          <a:p>
            <a:pPr>
              <a:lnSpc>
                <a:spcPts val="1679"/>
              </a:lnSpc>
            </a:pPr>
            <a:r>
              <a:rPr lang="en-US" sz="1200">
                <a:solidFill>
                  <a:srgbClr val="323B60"/>
                </a:solidFill>
                <a:latin typeface="Calibri (MS)"/>
              </a:rPr>
              <a:t>Any absences for external Sporting / Performance Events which are held during the school day, but not as part of school’s curriculum, will be recorded as unauthorized absence.</a:t>
            </a:r>
          </a:p>
        </p:txBody>
      </p:sp>
      <p:sp>
        <p:nvSpPr>
          <p:cNvPr id="13" name="TextBox 13"/>
          <p:cNvSpPr txBox="1"/>
          <p:nvPr/>
        </p:nvSpPr>
        <p:spPr>
          <a:xfrm>
            <a:off x="328001" y="2730610"/>
            <a:ext cx="6804000" cy="642141"/>
          </a:xfrm>
          <a:prstGeom prst="rect">
            <a:avLst/>
          </a:prstGeom>
        </p:spPr>
        <p:txBody>
          <a:bodyPr lIns="0" tIns="0" rIns="0" bIns="0" rtlCol="0" anchor="t">
            <a:spAutoFit/>
          </a:bodyPr>
          <a:lstStyle/>
          <a:p>
            <a:pPr algn="ctr">
              <a:lnSpc>
                <a:spcPts val="2406"/>
              </a:lnSpc>
              <a:spcBef>
                <a:spcPct val="0"/>
              </a:spcBef>
            </a:pPr>
            <a:r>
              <a:rPr lang="en-US" sz="1718">
                <a:solidFill>
                  <a:srgbClr val="323B60"/>
                </a:solidFill>
                <a:latin typeface="Calibri (MS) Bold"/>
              </a:rPr>
              <a:t>PLEASE THINK CAREFULLY BEFORE TAKING YOUR CHILD OUT OF SCHOOL DURING TERM TIME</a:t>
            </a:r>
          </a:p>
        </p:txBody>
      </p:sp>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920442" y="3296178"/>
            <a:ext cx="2601845" cy="2628126"/>
          </a:xfrm>
          <a:prstGeom prst="rect">
            <a:avLst/>
          </a:prstGeom>
        </p:spPr>
      </p:pic>
      <p:grpSp>
        <p:nvGrpSpPr>
          <p:cNvPr id="15" name="Group 15"/>
          <p:cNvGrpSpPr>
            <a:grpSpLocks noChangeAspect="1"/>
          </p:cNvGrpSpPr>
          <p:nvPr/>
        </p:nvGrpSpPr>
        <p:grpSpPr>
          <a:xfrm>
            <a:off x="5218900" y="3597294"/>
            <a:ext cx="2025903" cy="2025895"/>
            <a:chOff x="0" y="0"/>
            <a:chExt cx="6350000" cy="6349975"/>
          </a:xfrm>
        </p:grpSpPr>
        <p:sp>
          <p:nvSpPr>
            <p:cNvPr id="16" name="Freeform 1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20921" r="-20921"/>
              </a:stretch>
            </a:blipFill>
          </p:spPr>
        </p:sp>
      </p:grpSp>
      <p:grpSp>
        <p:nvGrpSpPr>
          <p:cNvPr id="17" name="Group 17"/>
          <p:cNvGrpSpPr/>
          <p:nvPr/>
        </p:nvGrpSpPr>
        <p:grpSpPr>
          <a:xfrm>
            <a:off x="528701" y="6297801"/>
            <a:ext cx="1977367" cy="2059800"/>
            <a:chOff x="0" y="0"/>
            <a:chExt cx="708644" cy="738186"/>
          </a:xfrm>
        </p:grpSpPr>
        <p:sp>
          <p:nvSpPr>
            <p:cNvPr id="18" name="Freeform 18"/>
            <p:cNvSpPr/>
            <p:nvPr/>
          </p:nvSpPr>
          <p:spPr>
            <a:xfrm>
              <a:off x="0" y="0"/>
              <a:ext cx="708644" cy="738186"/>
            </a:xfrm>
            <a:custGeom>
              <a:avLst/>
              <a:gdLst/>
              <a:ahLst/>
              <a:cxnLst/>
              <a:rect l="l" t="t" r="r" b="b"/>
              <a:pathLst>
                <a:path w="708644" h="738186">
                  <a:moveTo>
                    <a:pt x="0" y="0"/>
                  </a:moveTo>
                  <a:lnTo>
                    <a:pt x="708644" y="0"/>
                  </a:lnTo>
                  <a:lnTo>
                    <a:pt x="708644" y="738186"/>
                  </a:lnTo>
                  <a:lnTo>
                    <a:pt x="0" y="738186"/>
                  </a:lnTo>
                  <a:close/>
                </a:path>
              </a:pathLst>
            </a:custGeom>
            <a:solidFill>
              <a:srgbClr val="D1A634">
                <a:alpha val="33725"/>
              </a:srgbClr>
            </a:solidFill>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1986"/>
                </a:lnSpc>
              </a:pPr>
              <a:endParaRPr/>
            </a:p>
          </p:txBody>
        </p:sp>
      </p:grpSp>
      <p:grpSp>
        <p:nvGrpSpPr>
          <p:cNvPr id="20" name="Group 20"/>
          <p:cNvGrpSpPr/>
          <p:nvPr/>
        </p:nvGrpSpPr>
        <p:grpSpPr>
          <a:xfrm>
            <a:off x="2664046" y="6297801"/>
            <a:ext cx="1913860" cy="2059800"/>
            <a:chOff x="0" y="0"/>
            <a:chExt cx="685884" cy="738186"/>
          </a:xfrm>
        </p:grpSpPr>
        <p:sp>
          <p:nvSpPr>
            <p:cNvPr id="21" name="Freeform 21"/>
            <p:cNvSpPr/>
            <p:nvPr/>
          </p:nvSpPr>
          <p:spPr>
            <a:xfrm>
              <a:off x="0" y="0"/>
              <a:ext cx="685884" cy="738186"/>
            </a:xfrm>
            <a:custGeom>
              <a:avLst/>
              <a:gdLst/>
              <a:ahLst/>
              <a:cxnLst/>
              <a:rect l="l" t="t" r="r" b="b"/>
              <a:pathLst>
                <a:path w="685884" h="738186">
                  <a:moveTo>
                    <a:pt x="0" y="0"/>
                  </a:moveTo>
                  <a:lnTo>
                    <a:pt x="685884" y="0"/>
                  </a:lnTo>
                  <a:lnTo>
                    <a:pt x="685884" y="738186"/>
                  </a:lnTo>
                  <a:lnTo>
                    <a:pt x="0" y="738186"/>
                  </a:lnTo>
                  <a:close/>
                </a:path>
              </a:pathLst>
            </a:custGeom>
            <a:solidFill>
              <a:srgbClr val="145DA0">
                <a:alpha val="37647"/>
              </a:srgbClr>
            </a:solidFill>
          </p:spPr>
        </p:sp>
        <p:sp>
          <p:nvSpPr>
            <p:cNvPr id="22" name="TextBox 22"/>
            <p:cNvSpPr txBox="1"/>
            <p:nvPr/>
          </p:nvSpPr>
          <p:spPr>
            <a:xfrm>
              <a:off x="0" y="-28575"/>
              <a:ext cx="812800" cy="841375"/>
            </a:xfrm>
            <a:prstGeom prst="rect">
              <a:avLst/>
            </a:prstGeom>
          </p:spPr>
          <p:txBody>
            <a:bodyPr lIns="50800" tIns="50800" rIns="50800" bIns="50800" rtlCol="0" anchor="ctr"/>
            <a:lstStyle/>
            <a:p>
              <a:pPr algn="ctr">
                <a:lnSpc>
                  <a:spcPts val="1986"/>
                </a:lnSpc>
              </a:pPr>
              <a:endParaRPr/>
            </a:p>
          </p:txBody>
        </p:sp>
      </p:grpSp>
      <p:pic>
        <p:nvPicPr>
          <p:cNvPr id="23" name="Picture 23"/>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245657" y="6786628"/>
            <a:ext cx="1951414" cy="1986172"/>
          </a:xfrm>
          <a:prstGeom prst="rect">
            <a:avLst/>
          </a:prstGeom>
        </p:spPr>
      </p:pic>
      <p:sp>
        <p:nvSpPr>
          <p:cNvPr id="24" name="TextBox 24"/>
          <p:cNvSpPr txBox="1"/>
          <p:nvPr/>
        </p:nvSpPr>
        <p:spPr>
          <a:xfrm>
            <a:off x="789049" y="1832085"/>
            <a:ext cx="6342952" cy="718145"/>
          </a:xfrm>
          <a:prstGeom prst="rect">
            <a:avLst/>
          </a:prstGeom>
        </p:spPr>
        <p:txBody>
          <a:bodyPr wrap="square" lIns="0" tIns="0" rIns="0" bIns="0" rtlCol="0" anchor="t">
            <a:spAutoFit/>
          </a:bodyPr>
          <a:lstStyle/>
          <a:p>
            <a:pPr algn="ctr">
              <a:lnSpc>
                <a:spcPts val="5599"/>
              </a:lnSpc>
            </a:pPr>
            <a:r>
              <a:rPr lang="en-US" sz="3999" dirty="0">
                <a:solidFill>
                  <a:srgbClr val="323B60"/>
                </a:solidFill>
                <a:latin typeface="Anton"/>
              </a:rPr>
              <a:t>Holidays and Sporting Events</a:t>
            </a:r>
          </a:p>
        </p:txBody>
      </p:sp>
      <p:sp>
        <p:nvSpPr>
          <p:cNvPr id="25" name="TextBox 25"/>
          <p:cNvSpPr txBox="1"/>
          <p:nvPr/>
        </p:nvSpPr>
        <p:spPr>
          <a:xfrm>
            <a:off x="644286" y="6571416"/>
            <a:ext cx="1746198" cy="1474470"/>
          </a:xfrm>
          <a:prstGeom prst="rect">
            <a:avLst/>
          </a:prstGeom>
        </p:spPr>
        <p:txBody>
          <a:bodyPr lIns="0" tIns="0" rIns="0" bIns="0" rtlCol="0" anchor="t">
            <a:spAutoFit/>
          </a:bodyPr>
          <a:lstStyle/>
          <a:p>
            <a:pPr algn="ctr">
              <a:lnSpc>
                <a:spcPts val="1679"/>
              </a:lnSpc>
              <a:spcBef>
                <a:spcPct val="0"/>
              </a:spcBef>
            </a:pPr>
            <a:r>
              <a:rPr lang="en-US" sz="1200">
                <a:solidFill>
                  <a:srgbClr val="323B60"/>
                </a:solidFill>
                <a:latin typeface="Calibri (MS) Bold"/>
              </a:rPr>
              <a:t>THERE ARE 190 STATUTORY SCHOOL DAYS IN ONE YEAR. THAT MEANS THERE ARE 175 DAYS (WEEKENDS AND SCHOOL HOLIDAYS) AVAILABLE TO USE FOR HOLIDAYS.</a:t>
            </a:r>
          </a:p>
        </p:txBody>
      </p:sp>
      <p:sp>
        <p:nvSpPr>
          <p:cNvPr id="26" name="TextBox 26"/>
          <p:cNvSpPr txBox="1"/>
          <p:nvPr/>
        </p:nvSpPr>
        <p:spPr>
          <a:xfrm>
            <a:off x="622392" y="8715650"/>
            <a:ext cx="1729564" cy="1395730"/>
          </a:xfrm>
          <a:prstGeom prst="rect">
            <a:avLst/>
          </a:prstGeom>
        </p:spPr>
        <p:txBody>
          <a:bodyPr lIns="0" tIns="0" rIns="0" bIns="0" rtlCol="0" anchor="t">
            <a:spAutoFit/>
          </a:bodyPr>
          <a:lstStyle/>
          <a:p>
            <a:pPr algn="ctr">
              <a:lnSpc>
                <a:spcPts val="1819"/>
              </a:lnSpc>
              <a:spcBef>
                <a:spcPct val="0"/>
              </a:spcBef>
            </a:pPr>
            <a:r>
              <a:rPr lang="en-US" sz="1299" dirty="0">
                <a:solidFill>
                  <a:srgbClr val="323B60"/>
                </a:solidFill>
                <a:latin typeface="Calibri (MS) Bold"/>
              </a:rPr>
              <a:t>THERE IS NO AUTOMATIC ENTITLEMENT IN LAW TO TIME OFF IN SCHOOL TIME TO GO ON HOLIDAY. </a:t>
            </a:r>
          </a:p>
        </p:txBody>
      </p:sp>
      <p:sp>
        <p:nvSpPr>
          <p:cNvPr id="27" name="TextBox 27"/>
          <p:cNvSpPr txBox="1"/>
          <p:nvPr/>
        </p:nvSpPr>
        <p:spPr>
          <a:xfrm>
            <a:off x="2773071" y="6571416"/>
            <a:ext cx="1695810" cy="1474470"/>
          </a:xfrm>
          <a:prstGeom prst="rect">
            <a:avLst/>
          </a:prstGeom>
        </p:spPr>
        <p:txBody>
          <a:bodyPr lIns="0" tIns="0" rIns="0" bIns="0" rtlCol="0" anchor="t">
            <a:spAutoFit/>
          </a:bodyPr>
          <a:lstStyle/>
          <a:p>
            <a:pPr algn="ctr">
              <a:lnSpc>
                <a:spcPts val="1679"/>
              </a:lnSpc>
              <a:spcBef>
                <a:spcPct val="0"/>
              </a:spcBef>
            </a:pPr>
            <a:r>
              <a:rPr lang="en-US" sz="1200">
                <a:solidFill>
                  <a:srgbClr val="323B60"/>
                </a:solidFill>
                <a:latin typeface="Calibri (MS) Bold"/>
              </a:rPr>
              <a:t>ANY PERIOD TAKEN WITHOUT AGREEMENT FROM THE SCHOOL WILL BE CLASSED AS UNAUTHORISED AND MAY ATTRACT A PENALTY NOTICE.</a:t>
            </a:r>
          </a:p>
        </p:txBody>
      </p:sp>
      <p:sp>
        <p:nvSpPr>
          <p:cNvPr id="28" name="TextBox 28"/>
          <p:cNvSpPr txBox="1"/>
          <p:nvPr/>
        </p:nvSpPr>
        <p:spPr>
          <a:xfrm>
            <a:off x="2853261" y="8624301"/>
            <a:ext cx="1517385" cy="1474470"/>
          </a:xfrm>
          <a:prstGeom prst="rect">
            <a:avLst/>
          </a:prstGeom>
        </p:spPr>
        <p:txBody>
          <a:bodyPr lIns="0" tIns="0" rIns="0" bIns="0" rtlCol="0" anchor="t">
            <a:spAutoFit/>
          </a:bodyPr>
          <a:lstStyle/>
          <a:p>
            <a:pPr algn="ctr">
              <a:lnSpc>
                <a:spcPts val="1679"/>
              </a:lnSpc>
              <a:spcBef>
                <a:spcPct val="0"/>
              </a:spcBef>
            </a:pPr>
            <a:r>
              <a:rPr lang="en-US" sz="1200">
                <a:solidFill>
                  <a:srgbClr val="323B60"/>
                </a:solidFill>
                <a:latin typeface="Calibri (MS) Bold"/>
              </a:rPr>
              <a:t>A 2 WEEK HOLIDAY IN SCHOOL TIME MEANS YOUR CHILD HAS APPROXIMATELY 50 HOURS OF MISSED WORK TO CATCH UP 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7"/>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694" t="-11626" r="-1552" b="77801"/>
          <a:stretch/>
        </p:blipFill>
        <p:spPr>
          <a:xfrm rot="-44948">
            <a:off x="-24443" y="9352631"/>
            <a:ext cx="5086286" cy="1345073"/>
          </a:xfrm>
          <a:prstGeom prst="rect">
            <a:avLst/>
          </a:prstGeom>
        </p:spPr>
      </p:pic>
      <p:pic>
        <p:nvPicPr>
          <p:cNvPr id="22" name="Picture 8"/>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9458" b="61780"/>
          <a:stretch/>
        </p:blipFill>
        <p:spPr>
          <a:xfrm rot="-44948">
            <a:off x="2803491" y="9154513"/>
            <a:ext cx="4771373" cy="1519858"/>
          </a:xfrm>
          <a:prstGeom prst="rect">
            <a:avLst/>
          </a:prstGeom>
        </p:spPr>
      </p:pic>
      <p:pic>
        <p:nvPicPr>
          <p:cNvPr id="2" name="Picture 2"/>
          <p:cNvPicPr>
            <a:picLocks noChangeAspect="1"/>
          </p:cNvPicPr>
          <p:nvPr/>
        </p:nvPicPr>
        <p:blipFill>
          <a:blip r:embed="rId4"/>
          <a:srcRect/>
          <a:stretch>
            <a:fillRect/>
          </a:stretch>
        </p:blipFill>
        <p:spPr>
          <a:xfrm>
            <a:off x="5086410" y="373088"/>
            <a:ext cx="2324361" cy="587122"/>
          </a:xfrm>
          <a:prstGeom prst="rect">
            <a:avLst/>
          </a:prstGeom>
        </p:spPr>
      </p:pic>
      <p:sp>
        <p:nvSpPr>
          <p:cNvPr id="3" name="TextBox 3"/>
          <p:cNvSpPr txBox="1"/>
          <p:nvPr/>
        </p:nvSpPr>
        <p:spPr>
          <a:xfrm>
            <a:off x="285444" y="3260439"/>
            <a:ext cx="4161305" cy="4944745"/>
          </a:xfrm>
          <a:prstGeom prst="rect">
            <a:avLst/>
          </a:prstGeom>
        </p:spPr>
        <p:txBody>
          <a:bodyPr lIns="0" tIns="0" rIns="0" bIns="0" rtlCol="0" anchor="t">
            <a:spAutoFit/>
          </a:bodyPr>
          <a:lstStyle/>
          <a:p>
            <a:pPr>
              <a:lnSpc>
                <a:spcPts val="1679"/>
              </a:lnSpc>
            </a:pPr>
            <a:endParaRPr/>
          </a:p>
          <a:p>
            <a:pPr>
              <a:lnSpc>
                <a:spcPts val="1679"/>
              </a:lnSpc>
            </a:pPr>
            <a:r>
              <a:rPr lang="en-US" sz="1200">
                <a:solidFill>
                  <a:srgbClr val="323B60"/>
                </a:solidFill>
                <a:latin typeface="Calibri (MS)"/>
              </a:rPr>
              <a:t>If your child is saying they do not feel well and you are unsure about whether it warrants a day off, please send them to school. If they are truly ill, we will ring you.</a:t>
            </a:r>
          </a:p>
          <a:p>
            <a:pPr>
              <a:lnSpc>
                <a:spcPts val="1679"/>
              </a:lnSpc>
            </a:pPr>
            <a:endParaRPr lang="en-US" sz="1200">
              <a:solidFill>
                <a:srgbClr val="323B60"/>
              </a:solidFill>
              <a:latin typeface="Calibri (MS)"/>
            </a:endParaRPr>
          </a:p>
          <a:p>
            <a:pPr>
              <a:lnSpc>
                <a:spcPts val="1679"/>
              </a:lnSpc>
            </a:pPr>
            <a:r>
              <a:rPr lang="en-US" sz="1200">
                <a:solidFill>
                  <a:srgbClr val="323B60"/>
                </a:solidFill>
                <a:latin typeface="Calibri (MS) Bold"/>
              </a:rPr>
              <a:t>Use common sense when deciding whether or not your child is too ill to attend school. Ask yourself the following questions:</a:t>
            </a:r>
          </a:p>
          <a:p>
            <a:pPr>
              <a:lnSpc>
                <a:spcPts val="1679"/>
              </a:lnSpc>
            </a:pPr>
            <a:endParaRPr lang="en-US" sz="1200">
              <a:solidFill>
                <a:srgbClr val="323B60"/>
              </a:solidFill>
              <a:latin typeface="Calibri (MS) Bold"/>
            </a:endParaRPr>
          </a:p>
          <a:p>
            <a:pPr marL="259080" lvl="1" indent="-129540">
              <a:lnSpc>
                <a:spcPts val="1679"/>
              </a:lnSpc>
              <a:buFont typeface="Arial"/>
              <a:buChar char="•"/>
            </a:pPr>
            <a:r>
              <a:rPr lang="en-US" sz="1200">
                <a:solidFill>
                  <a:srgbClr val="323B60"/>
                </a:solidFill>
                <a:latin typeface="Calibri (MS)"/>
              </a:rPr>
              <a:t> Is my child well enough to do the activities of the school day?</a:t>
            </a:r>
          </a:p>
          <a:p>
            <a:pPr marL="259080" lvl="1" indent="-129540">
              <a:lnSpc>
                <a:spcPts val="1679"/>
              </a:lnSpc>
              <a:buFont typeface="Arial"/>
              <a:buChar char="•"/>
            </a:pPr>
            <a:r>
              <a:rPr lang="en-US" sz="1200">
                <a:solidFill>
                  <a:srgbClr val="323B60"/>
                </a:solidFill>
                <a:latin typeface="Calibri (MS)"/>
              </a:rPr>
              <a:t> Does my child have a condition that could be passed on to other children or school staff?</a:t>
            </a:r>
          </a:p>
          <a:p>
            <a:pPr marL="259080" lvl="1" indent="-129540">
              <a:lnSpc>
                <a:spcPts val="1679"/>
              </a:lnSpc>
              <a:buFont typeface="Arial"/>
              <a:buChar char="•"/>
            </a:pPr>
            <a:r>
              <a:rPr lang="en-US" sz="1200">
                <a:solidFill>
                  <a:srgbClr val="323B60"/>
                </a:solidFill>
                <a:latin typeface="Calibri (MS)"/>
              </a:rPr>
              <a:t> Would I take the day off work if I had this condition?</a:t>
            </a:r>
          </a:p>
          <a:p>
            <a:pPr>
              <a:lnSpc>
                <a:spcPts val="1679"/>
              </a:lnSpc>
            </a:pPr>
            <a:endParaRPr lang="en-US" sz="1200">
              <a:solidFill>
                <a:srgbClr val="323B60"/>
              </a:solidFill>
              <a:latin typeface="Calibri (MS)"/>
            </a:endParaRPr>
          </a:p>
          <a:p>
            <a:pPr>
              <a:lnSpc>
                <a:spcPts val="1679"/>
              </a:lnSpc>
            </a:pPr>
            <a:r>
              <a:rPr lang="en-US" sz="1200">
                <a:solidFill>
                  <a:srgbClr val="323B60"/>
                </a:solidFill>
                <a:latin typeface="Calibri (MS)"/>
              </a:rPr>
              <a:t>Please ensure that your child does not miss unnecessary time from school for low level illness (e.g. coughs / colds) or headlice (treatment can be completed during the evening and then the child can be in school the next day).</a:t>
            </a:r>
          </a:p>
          <a:p>
            <a:pPr>
              <a:lnSpc>
                <a:spcPts val="1679"/>
              </a:lnSpc>
            </a:pPr>
            <a:endParaRPr lang="en-US" sz="1200">
              <a:solidFill>
                <a:srgbClr val="323B60"/>
              </a:solidFill>
              <a:latin typeface="Calibri (MS)"/>
            </a:endParaRPr>
          </a:p>
          <a:p>
            <a:pPr>
              <a:lnSpc>
                <a:spcPts val="1679"/>
              </a:lnSpc>
            </a:pPr>
            <a:r>
              <a:rPr lang="en-US" sz="1200">
                <a:solidFill>
                  <a:srgbClr val="323B60"/>
                </a:solidFill>
                <a:latin typeface="Calibri (MS)"/>
              </a:rPr>
              <a:t>You may be asked to provide medical evidence if your child’s attendance is regularly affected by illness or if they are absent for more than 3 days in a row.</a:t>
            </a:r>
          </a:p>
          <a:p>
            <a:pPr>
              <a:lnSpc>
                <a:spcPts val="4480"/>
              </a:lnSpc>
            </a:pPr>
            <a:endParaRPr lang="en-US" sz="1200">
              <a:solidFill>
                <a:srgbClr val="323B60"/>
              </a:solidFill>
              <a:latin typeface="Calibri (MS)"/>
            </a:endParaRPr>
          </a:p>
        </p:txBody>
      </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36691" y="8113349"/>
            <a:ext cx="2274079" cy="2274079"/>
          </a:xfrm>
          <a:prstGeom prst="rect">
            <a:avLst/>
          </a:prstGeom>
        </p:spPr>
      </p:pic>
      <p:grpSp>
        <p:nvGrpSpPr>
          <p:cNvPr id="9" name="Group 9"/>
          <p:cNvGrpSpPr>
            <a:grpSpLocks noChangeAspect="1"/>
          </p:cNvGrpSpPr>
          <p:nvPr/>
        </p:nvGrpSpPr>
        <p:grpSpPr>
          <a:xfrm>
            <a:off x="5235639" y="8237441"/>
            <a:ext cx="2025903" cy="2025895"/>
            <a:chOff x="0" y="0"/>
            <a:chExt cx="6350000" cy="6349975"/>
          </a:xfrm>
        </p:grpSpPr>
        <p:sp>
          <p:nvSpPr>
            <p:cNvPr id="10" name="Freeform 10"/>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36579" r="-36579"/>
              </a:stretch>
            </a:blipFill>
          </p:spPr>
        </p:sp>
      </p:gr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226208" y="5782131"/>
            <a:ext cx="2601845" cy="2628126"/>
          </a:xfrm>
          <a:prstGeom prst="rect">
            <a:avLst/>
          </a:prstGeom>
        </p:spPr>
      </p:pic>
      <p:grpSp>
        <p:nvGrpSpPr>
          <p:cNvPr id="12" name="Group 12"/>
          <p:cNvGrpSpPr>
            <a:grpSpLocks noChangeAspect="1"/>
          </p:cNvGrpSpPr>
          <p:nvPr/>
        </p:nvGrpSpPr>
        <p:grpSpPr>
          <a:xfrm>
            <a:off x="4485107" y="6037370"/>
            <a:ext cx="2075987" cy="2075979"/>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25471" r="-25471"/>
              </a:stretch>
            </a:blipFill>
          </p:spPr>
        </p:sp>
      </p:grpSp>
      <p:pic>
        <p:nvPicPr>
          <p:cNvPr id="14"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521265" y="3535223"/>
            <a:ext cx="2559741" cy="2502147"/>
          </a:xfrm>
          <a:prstGeom prst="rect">
            <a:avLst/>
          </a:prstGeom>
        </p:spPr>
      </p:pic>
      <p:grpSp>
        <p:nvGrpSpPr>
          <p:cNvPr id="15" name="Group 15"/>
          <p:cNvGrpSpPr>
            <a:grpSpLocks noChangeAspect="1"/>
          </p:cNvGrpSpPr>
          <p:nvPr/>
        </p:nvGrpSpPr>
        <p:grpSpPr>
          <a:xfrm>
            <a:off x="4738581" y="3723746"/>
            <a:ext cx="2125109" cy="2125100"/>
            <a:chOff x="0" y="0"/>
            <a:chExt cx="6350000" cy="6349975"/>
          </a:xfrm>
        </p:grpSpPr>
        <p:sp>
          <p:nvSpPr>
            <p:cNvPr id="16" name="Freeform 16"/>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l="-15897" r="-15897"/>
              </a:stretch>
            </a:blipFill>
          </p:spPr>
        </p:sp>
      </p:grpSp>
      <p:sp>
        <p:nvSpPr>
          <p:cNvPr id="17" name="TextBox 17"/>
          <p:cNvSpPr txBox="1"/>
          <p:nvPr/>
        </p:nvSpPr>
        <p:spPr>
          <a:xfrm>
            <a:off x="1339850" y="2288888"/>
            <a:ext cx="5000744" cy="718145"/>
          </a:xfrm>
          <a:prstGeom prst="rect">
            <a:avLst/>
          </a:prstGeom>
        </p:spPr>
        <p:txBody>
          <a:bodyPr wrap="square" lIns="0" tIns="0" rIns="0" bIns="0" rtlCol="0" anchor="t">
            <a:spAutoFit/>
          </a:bodyPr>
          <a:lstStyle/>
          <a:p>
            <a:pPr algn="ctr">
              <a:lnSpc>
                <a:spcPts val="5599"/>
              </a:lnSpc>
            </a:pPr>
            <a:r>
              <a:rPr lang="en-US" sz="3999" dirty="0">
                <a:solidFill>
                  <a:srgbClr val="323B60"/>
                </a:solidFill>
                <a:latin typeface="Anton"/>
              </a:rPr>
              <a:t>Reducing Illness Days</a:t>
            </a:r>
          </a:p>
        </p:txBody>
      </p:sp>
      <p:grpSp>
        <p:nvGrpSpPr>
          <p:cNvPr id="18" name="Group 18"/>
          <p:cNvGrpSpPr/>
          <p:nvPr/>
        </p:nvGrpSpPr>
        <p:grpSpPr>
          <a:xfrm>
            <a:off x="-14544" y="373089"/>
            <a:ext cx="5084963" cy="1915800"/>
            <a:chOff x="0" y="0"/>
            <a:chExt cx="7313817" cy="2411863"/>
          </a:xfrm>
        </p:grpSpPr>
        <p:pic>
          <p:nvPicPr>
            <p:cNvPr id="19" name="Picture 1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22440">
              <a:off x="1031418" y="290107"/>
              <a:ext cx="6245674" cy="1077379"/>
            </a:xfrm>
            <a:prstGeom prst="rect">
              <a:avLst/>
            </a:prstGeom>
          </p:spPr>
        </p:pic>
        <p:pic>
          <p:nvPicPr>
            <p:cNvPr id="20" name="Picture 2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322440">
              <a:off x="36726" y="1044378"/>
              <a:ext cx="6245674" cy="1077379"/>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7"/>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694" t="-11626" r="-1552" b="77801"/>
          <a:stretch/>
        </p:blipFill>
        <p:spPr>
          <a:xfrm rot="-44948">
            <a:off x="4984" y="9395208"/>
            <a:ext cx="5086286" cy="1345073"/>
          </a:xfrm>
          <a:prstGeom prst="rect">
            <a:avLst/>
          </a:prstGeom>
        </p:spPr>
      </p:pic>
      <p:pic>
        <p:nvPicPr>
          <p:cNvPr id="19" name="Picture 8"/>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9458" b="61780"/>
          <a:stretch/>
        </p:blipFill>
        <p:spPr>
          <a:xfrm rot="-44948">
            <a:off x="2824535" y="9186310"/>
            <a:ext cx="4771373" cy="1519858"/>
          </a:xfrm>
          <a:prstGeom prst="rect">
            <a:avLst/>
          </a:prstGeom>
        </p:spPr>
      </p:pic>
      <p:sp>
        <p:nvSpPr>
          <p:cNvPr id="2" name="TextBox 2"/>
          <p:cNvSpPr txBox="1"/>
          <p:nvPr/>
        </p:nvSpPr>
        <p:spPr>
          <a:xfrm>
            <a:off x="473693" y="2541140"/>
            <a:ext cx="4011415" cy="7338081"/>
          </a:xfrm>
          <a:prstGeom prst="rect">
            <a:avLst/>
          </a:prstGeom>
        </p:spPr>
        <p:txBody>
          <a:bodyPr lIns="0" tIns="0" rIns="0" bIns="0" rtlCol="0" anchor="t">
            <a:spAutoFit/>
          </a:bodyPr>
          <a:lstStyle/>
          <a:p>
            <a:pPr>
              <a:lnSpc>
                <a:spcPts val="1679"/>
              </a:lnSpc>
            </a:pPr>
            <a:r>
              <a:rPr lang="en-US" sz="1200" dirty="0">
                <a:solidFill>
                  <a:srgbClr val="323B60"/>
                </a:solidFill>
                <a:latin typeface="Calibri (MS)"/>
              </a:rPr>
              <a:t>If your child must have a medical or dental appointment during school time, please do your best to have it after 3 pm and then your child can have their registration mark for the afternoon before you pick them up. If it needs to be a morning appointment, please try and bring them to school first to get their mark and then return them to school afterwards.</a:t>
            </a:r>
          </a:p>
          <a:p>
            <a:pPr>
              <a:lnSpc>
                <a:spcPts val="1679"/>
              </a:lnSpc>
            </a:pPr>
            <a:endParaRPr lang="en-US" sz="1200" dirty="0">
              <a:solidFill>
                <a:srgbClr val="323B60"/>
              </a:solidFill>
              <a:latin typeface="Calibri (MS)"/>
            </a:endParaRPr>
          </a:p>
          <a:p>
            <a:pPr>
              <a:lnSpc>
                <a:spcPts val="1679"/>
              </a:lnSpc>
            </a:pPr>
            <a:r>
              <a:rPr lang="en-US" sz="1200" dirty="0">
                <a:solidFill>
                  <a:srgbClr val="323B60"/>
                </a:solidFill>
                <a:latin typeface="Calibri (MS)"/>
              </a:rPr>
              <a:t>Every half-day absence from school must be classified by the school as either</a:t>
            </a:r>
            <a:r>
              <a:rPr lang="en-US" sz="1200" dirty="0">
                <a:solidFill>
                  <a:srgbClr val="323B60"/>
                </a:solidFill>
                <a:latin typeface="Calibri (MS) Bold"/>
              </a:rPr>
              <a:t> AUTHORISED</a:t>
            </a:r>
            <a:r>
              <a:rPr lang="en-US" sz="1200" dirty="0">
                <a:solidFill>
                  <a:srgbClr val="323B60"/>
                </a:solidFill>
                <a:latin typeface="Calibri (MS)"/>
              </a:rPr>
              <a:t> or </a:t>
            </a:r>
            <a:r>
              <a:rPr lang="en-US" sz="1200" dirty="0">
                <a:solidFill>
                  <a:srgbClr val="323B60"/>
                </a:solidFill>
                <a:latin typeface="Calibri (MS) Bold"/>
              </a:rPr>
              <a:t>UNAUTHORISED</a:t>
            </a:r>
            <a:r>
              <a:rPr lang="en-US" sz="1200" dirty="0">
                <a:solidFill>
                  <a:srgbClr val="323B60"/>
                </a:solidFill>
                <a:latin typeface="Calibri (MS)"/>
              </a:rPr>
              <a:t>. This is why information about the cause of any absence is always required and why a whole day of absence CANNOT be authorized for most medical appointments.</a:t>
            </a:r>
          </a:p>
          <a:p>
            <a:pPr>
              <a:lnSpc>
                <a:spcPts val="1679"/>
              </a:lnSpc>
            </a:pPr>
            <a:endParaRPr lang="en-US" sz="1200" dirty="0">
              <a:solidFill>
                <a:srgbClr val="323B60"/>
              </a:solidFill>
              <a:latin typeface="Calibri (MS)"/>
            </a:endParaRPr>
          </a:p>
          <a:p>
            <a:pPr>
              <a:lnSpc>
                <a:spcPts val="1679"/>
              </a:lnSpc>
            </a:pPr>
            <a:r>
              <a:rPr lang="en-US" sz="1200" dirty="0" err="1">
                <a:solidFill>
                  <a:srgbClr val="323B60"/>
                </a:solidFill>
                <a:latin typeface="Calibri (MS) Bold"/>
              </a:rPr>
              <a:t>Authorised</a:t>
            </a:r>
            <a:r>
              <a:rPr lang="en-US" sz="1200" dirty="0">
                <a:solidFill>
                  <a:srgbClr val="323B60"/>
                </a:solidFill>
                <a:latin typeface="Calibri (MS)"/>
              </a:rPr>
              <a:t> absences are mornings or afternoons away from school for a good reason like illness (where a child is too ill to attend), medical / dental appointments which unavoidably fall in school time, emergencies, or other unavoidable causes.</a:t>
            </a:r>
          </a:p>
          <a:p>
            <a:pPr>
              <a:lnSpc>
                <a:spcPts val="1679"/>
              </a:lnSpc>
            </a:pPr>
            <a:endParaRPr lang="en-US" sz="1200" dirty="0">
              <a:solidFill>
                <a:srgbClr val="323B60"/>
              </a:solidFill>
              <a:latin typeface="Calibri (MS)"/>
            </a:endParaRPr>
          </a:p>
          <a:p>
            <a:pPr>
              <a:lnSpc>
                <a:spcPts val="1679"/>
              </a:lnSpc>
            </a:pPr>
            <a:r>
              <a:rPr lang="en-US" sz="1200" dirty="0">
                <a:solidFill>
                  <a:srgbClr val="323B60"/>
                </a:solidFill>
                <a:latin typeface="Calibri (MS)"/>
              </a:rPr>
              <a:t>The Department for Education guidance states “If the authenticity of illness is in doubt, schools can request parents provide medical evidence to support illness. Schools can record the absence as </a:t>
            </a:r>
            <a:r>
              <a:rPr lang="en-US" sz="1200" dirty="0" err="1">
                <a:solidFill>
                  <a:srgbClr val="323B60"/>
                </a:solidFill>
                <a:latin typeface="Calibri (MS)"/>
              </a:rPr>
              <a:t>unauthorised</a:t>
            </a:r>
            <a:r>
              <a:rPr lang="en-US" sz="1200" dirty="0">
                <a:solidFill>
                  <a:srgbClr val="323B60"/>
                </a:solidFill>
                <a:latin typeface="Calibri (MS)"/>
              </a:rPr>
              <a:t> if not satisfied with the illness's authenticity but should advise parents of their intentions. Medical evidence can take the form of prescriptions, appointment cards, etc. rather than a doctor’s note.</a:t>
            </a:r>
          </a:p>
          <a:p>
            <a:pPr>
              <a:lnSpc>
                <a:spcPts val="1679"/>
              </a:lnSpc>
            </a:pPr>
            <a:endParaRPr lang="en-US" sz="1200" dirty="0">
              <a:solidFill>
                <a:srgbClr val="323B60"/>
              </a:solidFill>
              <a:latin typeface="Calibri (MS)"/>
            </a:endParaRPr>
          </a:p>
          <a:p>
            <a:pPr>
              <a:lnSpc>
                <a:spcPts val="1679"/>
              </a:lnSpc>
            </a:pPr>
            <a:r>
              <a:rPr lang="en-US" sz="1200" dirty="0" err="1">
                <a:solidFill>
                  <a:srgbClr val="323B60"/>
                </a:solidFill>
                <a:latin typeface="Calibri (MS) Bold"/>
              </a:rPr>
              <a:t>Unauthorised</a:t>
            </a:r>
            <a:r>
              <a:rPr lang="en-US" sz="1200" dirty="0">
                <a:solidFill>
                  <a:srgbClr val="323B60"/>
                </a:solidFill>
                <a:latin typeface="Calibri (MS) Bold"/>
              </a:rPr>
              <a:t> </a:t>
            </a:r>
            <a:r>
              <a:rPr lang="en-US" sz="1200" dirty="0">
                <a:solidFill>
                  <a:srgbClr val="323B60"/>
                </a:solidFill>
                <a:latin typeface="Calibri (MS)"/>
              </a:rPr>
              <a:t>absences are those that the school does not consider reasonable and for which no ‘leave’ has been given. This type of absence can lead to the Local Authority using sanctions and/or legal proceedings.</a:t>
            </a:r>
          </a:p>
          <a:p>
            <a:pPr>
              <a:lnSpc>
                <a:spcPts val="1679"/>
              </a:lnSpc>
            </a:pPr>
            <a:endParaRPr lang="en-US" sz="1200" dirty="0">
              <a:solidFill>
                <a:srgbClr val="323B60"/>
              </a:solidFill>
              <a:latin typeface="Calibri (MS)"/>
            </a:endParaRPr>
          </a:p>
          <a:p>
            <a:pPr>
              <a:lnSpc>
                <a:spcPts val="1679"/>
              </a:lnSpc>
            </a:pPr>
            <a:r>
              <a:rPr lang="en-US" sz="1200" dirty="0">
                <a:solidFill>
                  <a:srgbClr val="323B60"/>
                </a:solidFill>
                <a:latin typeface="Calibri (MS)"/>
              </a:rPr>
              <a:t>Again, 5 days (10 sessions) of </a:t>
            </a:r>
            <a:r>
              <a:rPr lang="en-US" sz="1200" dirty="0" err="1">
                <a:solidFill>
                  <a:srgbClr val="323B60"/>
                </a:solidFill>
                <a:latin typeface="Calibri (MS)"/>
              </a:rPr>
              <a:t>unauthorised</a:t>
            </a:r>
            <a:r>
              <a:rPr lang="en-US" sz="1200" dirty="0">
                <a:solidFill>
                  <a:srgbClr val="323B60"/>
                </a:solidFill>
                <a:latin typeface="Calibri (MS)"/>
              </a:rPr>
              <a:t> absence can trigger legal monitoring leading to parents being issued with a Penalty Notice.</a:t>
            </a:r>
          </a:p>
          <a:p>
            <a:pPr>
              <a:lnSpc>
                <a:spcPts val="1679"/>
              </a:lnSpc>
            </a:pPr>
            <a:endParaRPr lang="en-US" sz="1200" dirty="0">
              <a:solidFill>
                <a:srgbClr val="323B60"/>
              </a:solidFill>
              <a:latin typeface="Calibri (MS)"/>
            </a:endParaRPr>
          </a:p>
        </p:txBody>
      </p:sp>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2440">
            <a:off x="41036" y="695261"/>
            <a:ext cx="4930065" cy="850436"/>
          </a:xfrm>
          <a:prstGeom prst="rect">
            <a:avLst/>
          </a:prstGeom>
        </p:spPr>
      </p:pic>
      <p:pic>
        <p:nvPicPr>
          <p:cNvPr id="4" name="Picture 4"/>
          <p:cNvPicPr>
            <a:picLocks noChangeAspect="1"/>
          </p:cNvPicPr>
          <p:nvPr/>
        </p:nvPicPr>
        <p:blipFill>
          <a:blip r:embed="rId6"/>
          <a:srcRect/>
          <a:stretch>
            <a:fillRect/>
          </a:stretch>
        </p:blipFill>
        <p:spPr>
          <a:xfrm>
            <a:off x="5000091" y="308494"/>
            <a:ext cx="2324361" cy="587122"/>
          </a:xfrm>
          <a:prstGeom prst="rect">
            <a:avLst/>
          </a:prstGeom>
        </p:spPr>
      </p:pic>
      <p:sp>
        <p:nvSpPr>
          <p:cNvPr id="5" name="TextBox 5"/>
          <p:cNvSpPr txBox="1"/>
          <p:nvPr/>
        </p:nvSpPr>
        <p:spPr>
          <a:xfrm>
            <a:off x="1497897" y="1708020"/>
            <a:ext cx="5023553" cy="1756891"/>
          </a:xfrm>
          <a:prstGeom prst="rect">
            <a:avLst/>
          </a:prstGeom>
        </p:spPr>
        <p:txBody>
          <a:bodyPr wrap="square" lIns="0" tIns="0" rIns="0" bIns="0" rtlCol="0" anchor="t">
            <a:spAutoFit/>
          </a:bodyPr>
          <a:lstStyle/>
          <a:p>
            <a:pPr algn="ctr">
              <a:lnSpc>
                <a:spcPts val="5599"/>
              </a:lnSpc>
            </a:pPr>
            <a:r>
              <a:rPr lang="en-US" sz="3999" dirty="0">
                <a:solidFill>
                  <a:srgbClr val="323B60"/>
                </a:solidFill>
                <a:latin typeface="Anton"/>
              </a:rPr>
              <a:t>Medical Appointments</a:t>
            </a:r>
          </a:p>
          <a:p>
            <a:pPr algn="ctr">
              <a:lnSpc>
                <a:spcPts val="8119"/>
              </a:lnSpc>
            </a:pPr>
            <a:endParaRPr lang="en-US" sz="3999" dirty="0">
              <a:solidFill>
                <a:srgbClr val="323B60"/>
              </a:solidFill>
              <a:latin typeface="Anton"/>
            </a:endParaRPr>
          </a:p>
        </p:txBody>
      </p:sp>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50372" y="7431039"/>
            <a:ext cx="2274079" cy="2274079"/>
          </a:xfrm>
          <a:prstGeom prst="rect">
            <a:avLst/>
          </a:prstGeom>
        </p:spPr>
      </p:pic>
      <p:grpSp>
        <p:nvGrpSpPr>
          <p:cNvPr id="10" name="Group 10"/>
          <p:cNvGrpSpPr>
            <a:grpSpLocks noChangeAspect="1"/>
          </p:cNvGrpSpPr>
          <p:nvPr/>
        </p:nvGrpSpPr>
        <p:grpSpPr>
          <a:xfrm>
            <a:off x="5149320" y="7545188"/>
            <a:ext cx="2025903" cy="2025895"/>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25046" r="-25046"/>
              </a:stretch>
            </a:blipFill>
          </p:spPr>
        </p:sp>
      </p:grpSp>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485107" y="4917062"/>
            <a:ext cx="2601845" cy="2628126"/>
          </a:xfrm>
          <a:prstGeom prst="rect">
            <a:avLst/>
          </a:prstGeom>
        </p:spPr>
      </p:pic>
      <p:grpSp>
        <p:nvGrpSpPr>
          <p:cNvPr id="13" name="Group 13"/>
          <p:cNvGrpSpPr>
            <a:grpSpLocks noChangeAspect="1"/>
          </p:cNvGrpSpPr>
          <p:nvPr/>
        </p:nvGrpSpPr>
        <p:grpSpPr>
          <a:xfrm>
            <a:off x="4764710" y="5193136"/>
            <a:ext cx="2075987" cy="2075979"/>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2"/>
              <a:stretch>
                <a:fillRect l="-25757" r="-25757"/>
              </a:stretch>
            </a:blipFill>
          </p:spPr>
        </p:sp>
      </p:grpSp>
      <p:pic>
        <p:nvPicPr>
          <p:cNvPr id="15" name="Picture 1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764710" y="2527339"/>
            <a:ext cx="2559741" cy="2502147"/>
          </a:xfrm>
          <a:prstGeom prst="rect">
            <a:avLst/>
          </a:prstGeom>
        </p:spPr>
      </p:pic>
      <p:grpSp>
        <p:nvGrpSpPr>
          <p:cNvPr id="16" name="Group 16"/>
          <p:cNvGrpSpPr>
            <a:grpSpLocks noChangeAspect="1"/>
          </p:cNvGrpSpPr>
          <p:nvPr/>
        </p:nvGrpSpPr>
        <p:grpSpPr>
          <a:xfrm>
            <a:off x="5000091" y="2715863"/>
            <a:ext cx="2125109" cy="2125100"/>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5"/>
              <a:stretch>
                <a:fillRect l="-25046" r="-25046"/>
              </a:stretch>
            </a:blipFill>
          </p:spPr>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7"/>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694" t="-11626" r="-1552" b="77801"/>
          <a:stretch/>
        </p:blipFill>
        <p:spPr>
          <a:xfrm rot="-44948">
            <a:off x="-25019" y="9448743"/>
            <a:ext cx="5086286" cy="1345073"/>
          </a:xfrm>
          <a:prstGeom prst="rect">
            <a:avLst/>
          </a:prstGeom>
        </p:spPr>
      </p:pic>
      <p:pic>
        <p:nvPicPr>
          <p:cNvPr id="18" name="Picture 8"/>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9458" b="61780"/>
          <a:stretch/>
        </p:blipFill>
        <p:spPr>
          <a:xfrm rot="-44948">
            <a:off x="2763634" y="9186812"/>
            <a:ext cx="4771373" cy="1519858"/>
          </a:xfrm>
          <a:prstGeom prst="rect">
            <a:avLst/>
          </a:prstGeom>
        </p:spPr>
      </p:pic>
      <p:sp>
        <p:nvSpPr>
          <p:cNvPr id="2" name="TextBox 2"/>
          <p:cNvSpPr txBox="1"/>
          <p:nvPr/>
        </p:nvSpPr>
        <p:spPr>
          <a:xfrm>
            <a:off x="346842" y="2460182"/>
            <a:ext cx="4480997" cy="7265300"/>
          </a:xfrm>
          <a:prstGeom prst="rect">
            <a:avLst/>
          </a:prstGeom>
        </p:spPr>
        <p:txBody>
          <a:bodyPr lIns="0" tIns="0" rIns="0" bIns="0" rtlCol="0" anchor="t">
            <a:spAutoFit/>
          </a:bodyPr>
          <a:lstStyle/>
          <a:p>
            <a:pPr algn="ctr">
              <a:lnSpc>
                <a:spcPts val="4480"/>
              </a:lnSpc>
            </a:pPr>
            <a:endParaRPr/>
          </a:p>
          <a:p>
            <a:pPr>
              <a:lnSpc>
                <a:spcPts val="1679"/>
              </a:lnSpc>
            </a:pPr>
            <a:r>
              <a:rPr lang="en-US" sz="1200">
                <a:solidFill>
                  <a:srgbClr val="323B60"/>
                </a:solidFill>
                <a:latin typeface="Calibri (MS)"/>
              </a:rPr>
              <a:t>Pupil attendance will be closely monitored. The Head Teacher and FWO will check pupil attendance percentages regularly to see if action is required.</a:t>
            </a:r>
          </a:p>
          <a:p>
            <a:pPr>
              <a:lnSpc>
                <a:spcPts val="1679"/>
              </a:lnSpc>
            </a:pPr>
            <a:endParaRPr lang="en-US" sz="1200">
              <a:solidFill>
                <a:srgbClr val="323B60"/>
              </a:solidFill>
              <a:latin typeface="Calibri (MS)"/>
            </a:endParaRPr>
          </a:p>
          <a:p>
            <a:pPr>
              <a:lnSpc>
                <a:spcPts val="1679"/>
              </a:lnSpc>
            </a:pPr>
            <a:r>
              <a:rPr lang="en-US" sz="1200">
                <a:solidFill>
                  <a:srgbClr val="323B60"/>
                </a:solidFill>
                <a:latin typeface="Calibri (MS)"/>
              </a:rPr>
              <a:t>Parents / carers must contact the school by 9.30am on the first day of absence to provide a specific reason and then each subsequent day. First response calls will be made daily if a child does not attend and no explanation is received from parents as part of our safeguarding procedures.</a:t>
            </a:r>
          </a:p>
          <a:p>
            <a:pPr>
              <a:lnSpc>
                <a:spcPts val="1679"/>
              </a:lnSpc>
            </a:pPr>
            <a:endParaRPr lang="en-US" sz="1200">
              <a:solidFill>
                <a:srgbClr val="323B60"/>
              </a:solidFill>
              <a:latin typeface="Calibri (MS)"/>
            </a:endParaRPr>
          </a:p>
          <a:p>
            <a:pPr>
              <a:lnSpc>
                <a:spcPts val="1679"/>
              </a:lnSpc>
            </a:pPr>
            <a:r>
              <a:rPr lang="en-US" sz="1200">
                <a:solidFill>
                  <a:srgbClr val="323B60"/>
                </a:solidFill>
                <a:latin typeface="Calibri (MS)"/>
              </a:rPr>
              <a:t>Ensuring your child’s regular attendance at school is your legal responsibility. Unexplained absences, regular absences, or frequent lateness will trigger contact from our Attendance Officer.</a:t>
            </a:r>
          </a:p>
          <a:p>
            <a:pPr>
              <a:lnSpc>
                <a:spcPts val="1679"/>
              </a:lnSpc>
            </a:pPr>
            <a:endParaRPr lang="en-US" sz="1200">
              <a:solidFill>
                <a:srgbClr val="323B60"/>
              </a:solidFill>
              <a:latin typeface="Calibri (MS)"/>
            </a:endParaRPr>
          </a:p>
          <a:p>
            <a:pPr>
              <a:lnSpc>
                <a:spcPts val="1679"/>
              </a:lnSpc>
            </a:pPr>
            <a:r>
              <a:rPr lang="en-US" sz="1200">
                <a:solidFill>
                  <a:srgbClr val="323B60"/>
                </a:solidFill>
                <a:latin typeface="Calibri (MS)"/>
              </a:rPr>
              <a:t>Where children are absent due to illness, you may be asked to provide supporting evidence from a medical professional. A referral may be made to the School Nurse with your consent.</a:t>
            </a:r>
          </a:p>
          <a:p>
            <a:pPr>
              <a:lnSpc>
                <a:spcPts val="1679"/>
              </a:lnSpc>
            </a:pPr>
            <a:endParaRPr lang="en-US" sz="1200">
              <a:solidFill>
                <a:srgbClr val="323B60"/>
              </a:solidFill>
              <a:latin typeface="Calibri (MS)"/>
            </a:endParaRPr>
          </a:p>
          <a:p>
            <a:pPr>
              <a:lnSpc>
                <a:spcPts val="1679"/>
              </a:lnSpc>
            </a:pPr>
            <a:r>
              <a:rPr lang="en-US" sz="1200">
                <a:solidFill>
                  <a:srgbClr val="323B60"/>
                </a:solidFill>
                <a:latin typeface="Calibri (MS)"/>
              </a:rPr>
              <a:t>Frequent absences / lateness and lengthy absences are a concern and we will notify you when we are concerned about your child’s attendance.</a:t>
            </a:r>
          </a:p>
          <a:p>
            <a:pPr>
              <a:lnSpc>
                <a:spcPts val="1679"/>
              </a:lnSpc>
            </a:pPr>
            <a:endParaRPr lang="en-US" sz="1200">
              <a:solidFill>
                <a:srgbClr val="323B60"/>
              </a:solidFill>
              <a:latin typeface="Calibri (MS)"/>
            </a:endParaRPr>
          </a:p>
          <a:p>
            <a:pPr>
              <a:lnSpc>
                <a:spcPts val="1679"/>
              </a:lnSpc>
            </a:pPr>
            <a:r>
              <a:rPr lang="en-US" sz="1200">
                <a:solidFill>
                  <a:srgbClr val="323B60"/>
                </a:solidFill>
                <a:latin typeface="Calibri (MS)"/>
              </a:rPr>
              <a:t>Continuous poor attendance (without a valid reason) will be referred to the Local Authority for consideration of further actions, which may include prosecution.</a:t>
            </a:r>
          </a:p>
          <a:p>
            <a:pPr>
              <a:lnSpc>
                <a:spcPts val="1679"/>
              </a:lnSpc>
            </a:pPr>
            <a:endParaRPr lang="en-US" sz="1200">
              <a:solidFill>
                <a:srgbClr val="323B60"/>
              </a:solidFill>
              <a:latin typeface="Calibri (MS)"/>
            </a:endParaRPr>
          </a:p>
          <a:p>
            <a:pPr>
              <a:lnSpc>
                <a:spcPts val="1679"/>
              </a:lnSpc>
            </a:pPr>
            <a:r>
              <a:rPr lang="en-US" sz="1200">
                <a:solidFill>
                  <a:srgbClr val="323B60"/>
                </a:solidFill>
                <a:latin typeface="Calibri (MS)"/>
              </a:rPr>
              <a:t>Parents / carers will be offered a parenting contract when school are concerned about unauthorized absences or persistent absence. This is a contract drawn up between home and school to outline steps that everyone will take to ensure attendance improves. This includes any support offered by school.</a:t>
            </a:r>
          </a:p>
          <a:p>
            <a:pPr>
              <a:lnSpc>
                <a:spcPts val="1679"/>
              </a:lnSpc>
            </a:pPr>
            <a:endParaRPr lang="en-US" sz="1200">
              <a:solidFill>
                <a:srgbClr val="323B60"/>
              </a:solidFill>
              <a:latin typeface="Calibri (MS)"/>
            </a:endParaRPr>
          </a:p>
        </p:txBody>
      </p:sp>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2440">
            <a:off x="39003" y="651942"/>
            <a:ext cx="5127914" cy="884565"/>
          </a:xfrm>
          <a:prstGeom prst="rect">
            <a:avLst/>
          </a:prstGeom>
        </p:spPr>
      </p:pic>
      <p:pic>
        <p:nvPicPr>
          <p:cNvPr id="4" name="Picture 4"/>
          <p:cNvPicPr>
            <a:picLocks noChangeAspect="1"/>
          </p:cNvPicPr>
          <p:nvPr/>
        </p:nvPicPr>
        <p:blipFill>
          <a:blip r:embed="rId6"/>
          <a:srcRect/>
          <a:stretch>
            <a:fillRect/>
          </a:stretch>
        </p:blipFill>
        <p:spPr>
          <a:xfrm>
            <a:off x="5000091" y="308494"/>
            <a:ext cx="2324361" cy="587122"/>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050372" y="7431039"/>
            <a:ext cx="2274079" cy="2274079"/>
          </a:xfrm>
          <a:prstGeom prst="rect">
            <a:avLst/>
          </a:prstGeom>
        </p:spPr>
      </p:pic>
      <p:grpSp>
        <p:nvGrpSpPr>
          <p:cNvPr id="8" name="Group 8"/>
          <p:cNvGrpSpPr>
            <a:grpSpLocks noChangeAspect="1"/>
          </p:cNvGrpSpPr>
          <p:nvPr/>
        </p:nvGrpSpPr>
        <p:grpSpPr>
          <a:xfrm>
            <a:off x="5149320" y="7545188"/>
            <a:ext cx="2025903" cy="2025895"/>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13290" r="-13290"/>
              </a:stretch>
            </a:blipFill>
          </p:spPr>
        </p:sp>
      </p:grpSp>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485107" y="4917062"/>
            <a:ext cx="2601845" cy="2628126"/>
          </a:xfrm>
          <a:prstGeom prst="rect">
            <a:avLst/>
          </a:prstGeom>
        </p:spPr>
      </p:pic>
      <p:grpSp>
        <p:nvGrpSpPr>
          <p:cNvPr id="11" name="Group 11"/>
          <p:cNvGrpSpPr>
            <a:grpSpLocks noChangeAspect="1"/>
          </p:cNvGrpSpPr>
          <p:nvPr/>
        </p:nvGrpSpPr>
        <p:grpSpPr>
          <a:xfrm>
            <a:off x="4764710" y="5193136"/>
            <a:ext cx="2075987" cy="2075979"/>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2"/>
              <a:stretch>
                <a:fillRect l="-38888" r="-38888"/>
              </a:stretch>
            </a:blipFill>
          </p:spPr>
        </p:sp>
      </p:grpSp>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764710" y="2527339"/>
            <a:ext cx="2559741" cy="2502147"/>
          </a:xfrm>
          <a:prstGeom prst="rect">
            <a:avLst/>
          </a:prstGeom>
        </p:spPr>
      </p:pic>
      <p:grpSp>
        <p:nvGrpSpPr>
          <p:cNvPr id="14" name="Group 14"/>
          <p:cNvGrpSpPr>
            <a:grpSpLocks noChangeAspect="1"/>
          </p:cNvGrpSpPr>
          <p:nvPr/>
        </p:nvGrpSpPr>
        <p:grpSpPr>
          <a:xfrm>
            <a:off x="5000091" y="2715863"/>
            <a:ext cx="2125109" cy="2125100"/>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5"/>
              <a:stretch>
                <a:fillRect l="-25046" r="-25046"/>
              </a:stretch>
            </a:blipFill>
          </p:spPr>
        </p:sp>
      </p:grpSp>
      <p:sp>
        <p:nvSpPr>
          <p:cNvPr id="16" name="TextBox 16"/>
          <p:cNvSpPr txBox="1"/>
          <p:nvPr/>
        </p:nvSpPr>
        <p:spPr>
          <a:xfrm>
            <a:off x="1495095" y="1708020"/>
            <a:ext cx="4549487" cy="669925"/>
          </a:xfrm>
          <a:prstGeom prst="rect">
            <a:avLst/>
          </a:prstGeom>
        </p:spPr>
        <p:txBody>
          <a:bodyPr lIns="0" tIns="0" rIns="0" bIns="0" rtlCol="0" anchor="t">
            <a:spAutoFit/>
          </a:bodyPr>
          <a:lstStyle/>
          <a:p>
            <a:pPr algn="ctr">
              <a:lnSpc>
                <a:spcPts val="5599"/>
              </a:lnSpc>
            </a:pPr>
            <a:r>
              <a:rPr lang="en-US" sz="3999">
                <a:solidFill>
                  <a:srgbClr val="323B60"/>
                </a:solidFill>
                <a:latin typeface="Anton"/>
              </a:rPr>
              <a:t>Policy and Procedures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02195" y="1656467"/>
            <a:ext cx="5095567" cy="669925"/>
          </a:xfrm>
          <a:prstGeom prst="rect">
            <a:avLst/>
          </a:prstGeom>
        </p:spPr>
        <p:txBody>
          <a:bodyPr lIns="0" tIns="0" rIns="0" bIns="0" rtlCol="0" anchor="t">
            <a:spAutoFit/>
          </a:bodyPr>
          <a:lstStyle/>
          <a:p>
            <a:pPr algn="ctr">
              <a:lnSpc>
                <a:spcPts val="5599"/>
              </a:lnSpc>
            </a:pPr>
            <a:r>
              <a:rPr lang="en-US" sz="3999" dirty="0">
                <a:solidFill>
                  <a:srgbClr val="323B60"/>
                </a:solidFill>
                <a:latin typeface="Anton"/>
              </a:rPr>
              <a:t>Penalty Notices</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22440">
            <a:off x="41036" y="695261"/>
            <a:ext cx="4930065" cy="850436"/>
          </a:xfrm>
          <a:prstGeom prst="rect">
            <a:avLst/>
          </a:prstGeom>
        </p:spPr>
      </p:pic>
      <p:pic>
        <p:nvPicPr>
          <p:cNvPr id="4" name="Picture 4"/>
          <p:cNvPicPr>
            <a:picLocks noChangeAspect="1"/>
          </p:cNvPicPr>
          <p:nvPr/>
        </p:nvPicPr>
        <p:blipFill>
          <a:blip r:embed="rId4"/>
          <a:srcRect/>
          <a:stretch>
            <a:fillRect/>
          </a:stretch>
        </p:blipFill>
        <p:spPr>
          <a:xfrm>
            <a:off x="5000091" y="308494"/>
            <a:ext cx="2324361" cy="587122"/>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960723" y="6957933"/>
            <a:ext cx="2274079" cy="2274079"/>
          </a:xfrm>
          <a:prstGeom prst="rect">
            <a:avLst/>
          </a:prstGeom>
        </p:spPr>
      </p:pic>
      <p:grpSp>
        <p:nvGrpSpPr>
          <p:cNvPr id="8" name="Group 8"/>
          <p:cNvGrpSpPr>
            <a:grpSpLocks noChangeAspect="1"/>
          </p:cNvGrpSpPr>
          <p:nvPr/>
        </p:nvGrpSpPr>
        <p:grpSpPr>
          <a:xfrm>
            <a:off x="5084811" y="7081607"/>
            <a:ext cx="2025903" cy="2025895"/>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25046" r="-25046"/>
              </a:stretch>
            </a:blipFill>
          </p:spPr>
        </p:sp>
      </p:grpSp>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202155" y="4453481"/>
            <a:ext cx="2601845" cy="2628126"/>
          </a:xfrm>
          <a:prstGeom prst="rect">
            <a:avLst/>
          </a:prstGeom>
        </p:spPr>
      </p:pic>
      <p:grpSp>
        <p:nvGrpSpPr>
          <p:cNvPr id="11" name="Group 11"/>
          <p:cNvGrpSpPr>
            <a:grpSpLocks noChangeAspect="1"/>
          </p:cNvGrpSpPr>
          <p:nvPr/>
        </p:nvGrpSpPr>
        <p:grpSpPr>
          <a:xfrm>
            <a:off x="4465084" y="4729555"/>
            <a:ext cx="2075987" cy="2075979"/>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25046" r="-25046"/>
              </a:stretch>
            </a:blipFill>
          </p:spPr>
        </p:sp>
      </p:grpSp>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465084" y="2065635"/>
            <a:ext cx="2559741" cy="2502147"/>
          </a:xfrm>
          <a:prstGeom prst="rect">
            <a:avLst/>
          </a:prstGeom>
        </p:spPr>
      </p:pic>
      <p:grpSp>
        <p:nvGrpSpPr>
          <p:cNvPr id="14" name="Group 14"/>
          <p:cNvGrpSpPr>
            <a:grpSpLocks noChangeAspect="1"/>
          </p:cNvGrpSpPr>
          <p:nvPr/>
        </p:nvGrpSpPr>
        <p:grpSpPr>
          <a:xfrm>
            <a:off x="4682400" y="2254025"/>
            <a:ext cx="2125109" cy="2125100"/>
            <a:chOff x="0" y="0"/>
            <a:chExt cx="6350000" cy="6349975"/>
          </a:xfrm>
        </p:grpSpPr>
        <p:sp>
          <p:nvSpPr>
            <p:cNvPr id="15" name="Freeform 1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3"/>
              <a:stretch>
                <a:fillRect l="-25046" r="-25046"/>
              </a:stretch>
            </a:blipFill>
          </p:spPr>
        </p:sp>
      </p:grpSp>
      <p:sp>
        <p:nvSpPr>
          <p:cNvPr id="16" name="TextBox 16"/>
          <p:cNvSpPr txBox="1"/>
          <p:nvPr/>
        </p:nvSpPr>
        <p:spPr>
          <a:xfrm>
            <a:off x="579043" y="3511637"/>
            <a:ext cx="3409037" cy="3569970"/>
          </a:xfrm>
          <a:prstGeom prst="rect">
            <a:avLst/>
          </a:prstGeom>
        </p:spPr>
        <p:txBody>
          <a:bodyPr lIns="0" tIns="0" rIns="0" bIns="0" rtlCol="0" anchor="t">
            <a:spAutoFit/>
          </a:bodyPr>
          <a:lstStyle/>
          <a:p>
            <a:pPr>
              <a:lnSpc>
                <a:spcPts val="1679"/>
              </a:lnSpc>
            </a:pPr>
            <a:endParaRPr/>
          </a:p>
          <a:p>
            <a:pPr>
              <a:lnSpc>
                <a:spcPts val="1679"/>
              </a:lnSpc>
            </a:pPr>
            <a:r>
              <a:rPr lang="en-US" sz="1200">
                <a:solidFill>
                  <a:srgbClr val="323B60"/>
                </a:solidFill>
                <a:latin typeface="Calibri (MS)"/>
              </a:rPr>
              <a:t>Failure of a parent to ensure their child’s attendance is an offence under Section 444 of the Education Act 1996. If the reasons given for a child’s absence are not satisfactory, then the Local Authority may take legal proceedings against a person for their failure to comply.</a:t>
            </a:r>
          </a:p>
          <a:p>
            <a:pPr>
              <a:lnSpc>
                <a:spcPts val="1679"/>
              </a:lnSpc>
            </a:pPr>
            <a:endParaRPr lang="en-US" sz="1200">
              <a:solidFill>
                <a:srgbClr val="323B60"/>
              </a:solidFill>
              <a:latin typeface="Calibri (MS)"/>
            </a:endParaRPr>
          </a:p>
          <a:p>
            <a:pPr>
              <a:lnSpc>
                <a:spcPts val="1679"/>
              </a:lnSpc>
            </a:pPr>
            <a:r>
              <a:rPr lang="en-US" sz="1200">
                <a:solidFill>
                  <a:srgbClr val="323B60"/>
                </a:solidFill>
                <a:latin typeface="Calibri (MS)"/>
              </a:rPr>
              <a:t>A Penalty Notice requiring payment of £60 (per child) within 21 days of receipt of the Notice, rising to £120 if paid after 21 days but within 28 days.</a:t>
            </a:r>
          </a:p>
          <a:p>
            <a:pPr>
              <a:lnSpc>
                <a:spcPts val="1679"/>
              </a:lnSpc>
            </a:pPr>
            <a:endParaRPr lang="en-US" sz="1200">
              <a:solidFill>
                <a:srgbClr val="323B60"/>
              </a:solidFill>
              <a:latin typeface="Calibri (MS)"/>
            </a:endParaRPr>
          </a:p>
          <a:p>
            <a:pPr>
              <a:lnSpc>
                <a:spcPts val="1679"/>
              </a:lnSpc>
            </a:pPr>
            <a:r>
              <a:rPr lang="en-US" sz="1200">
                <a:solidFill>
                  <a:srgbClr val="323B60"/>
                </a:solidFill>
                <a:latin typeface="Calibri (MS)"/>
              </a:rPr>
              <a:t>Prosecution in a magistrate’s court and, if found guilty of an offence under Section 444 (1), a fine of up to a maximum of £1000 and, under Section 444 (1a), this could rise to £2500 and / or a custodial sentence.</a:t>
            </a:r>
          </a:p>
          <a:p>
            <a:pPr>
              <a:lnSpc>
                <a:spcPts val="1679"/>
              </a:lnSpc>
            </a:pPr>
            <a:endParaRPr lang="en-US" sz="1200">
              <a:solidFill>
                <a:srgbClr val="323B60"/>
              </a:solidFill>
              <a:latin typeface="Calibri (MS)"/>
            </a:endParaRPr>
          </a:p>
        </p:txBody>
      </p:sp>
      <p:pic>
        <p:nvPicPr>
          <p:cNvPr id="17" name="Picture 7"/>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l="15694" t="-11626" r="-1552" b="77801"/>
          <a:stretch/>
        </p:blipFill>
        <p:spPr>
          <a:xfrm rot="-44948">
            <a:off x="-24443" y="9352631"/>
            <a:ext cx="5086286" cy="1345073"/>
          </a:xfrm>
          <a:prstGeom prst="rect">
            <a:avLst/>
          </a:prstGeom>
        </p:spPr>
      </p:pic>
      <p:pic>
        <p:nvPicPr>
          <p:cNvPr id="18" name="Picture 8"/>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r="19458" b="61780"/>
          <a:stretch/>
        </p:blipFill>
        <p:spPr>
          <a:xfrm rot="-44948">
            <a:off x="2775395" y="9179913"/>
            <a:ext cx="4771373" cy="1519858"/>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7"/>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5694" t="-11626" r="-1552" b="77801"/>
          <a:stretch/>
        </p:blipFill>
        <p:spPr>
          <a:xfrm rot="-44948">
            <a:off x="-79508" y="9408787"/>
            <a:ext cx="5086286" cy="1345073"/>
          </a:xfrm>
          <a:prstGeom prst="rect">
            <a:avLst/>
          </a:prstGeom>
        </p:spPr>
      </p:pic>
      <p:pic>
        <p:nvPicPr>
          <p:cNvPr id="21" name="Picture 8"/>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19458" b="61780"/>
          <a:stretch/>
        </p:blipFill>
        <p:spPr>
          <a:xfrm rot="-44948">
            <a:off x="2751004" y="9187892"/>
            <a:ext cx="4771373" cy="1519858"/>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2440">
            <a:off x="39003" y="651942"/>
            <a:ext cx="5127914" cy="884565"/>
          </a:xfrm>
          <a:prstGeom prst="rect">
            <a:avLst/>
          </a:prstGeom>
        </p:spPr>
      </p:pic>
      <p:pic>
        <p:nvPicPr>
          <p:cNvPr id="5" name="Picture 5"/>
          <p:cNvPicPr>
            <a:picLocks noChangeAspect="1"/>
          </p:cNvPicPr>
          <p:nvPr/>
        </p:nvPicPr>
        <p:blipFill>
          <a:blip r:embed="rId6"/>
          <a:srcRect/>
          <a:stretch>
            <a:fillRect/>
          </a:stretch>
        </p:blipFill>
        <p:spPr>
          <a:xfrm>
            <a:off x="5000091" y="308494"/>
            <a:ext cx="2324361" cy="587122"/>
          </a:xfrm>
          <a:prstGeom prst="rect">
            <a:avLst/>
          </a:prstGeom>
        </p:spPr>
      </p:pic>
      <p:sp>
        <p:nvSpPr>
          <p:cNvPr id="6" name="TextBox 6"/>
          <p:cNvSpPr txBox="1"/>
          <p:nvPr/>
        </p:nvSpPr>
        <p:spPr>
          <a:xfrm>
            <a:off x="562157" y="2972196"/>
            <a:ext cx="4028836" cy="3685740"/>
          </a:xfrm>
          <a:prstGeom prst="rect">
            <a:avLst/>
          </a:prstGeom>
        </p:spPr>
        <p:txBody>
          <a:bodyPr lIns="0" tIns="0" rIns="0" bIns="0" rtlCol="0" anchor="t">
            <a:spAutoFit/>
          </a:bodyPr>
          <a:lstStyle/>
          <a:p>
            <a:pPr>
              <a:lnSpc>
                <a:spcPts val="1679"/>
              </a:lnSpc>
            </a:pPr>
            <a:r>
              <a:rPr lang="en-US" sz="1200">
                <a:solidFill>
                  <a:srgbClr val="323B60"/>
                </a:solidFill>
                <a:latin typeface="Calibri (MS)"/>
              </a:rPr>
              <a:t>Poor punctuality or leaving before the end of the school day is not acceptable.</a:t>
            </a:r>
          </a:p>
          <a:p>
            <a:pPr>
              <a:lnSpc>
                <a:spcPts val="1679"/>
              </a:lnSpc>
            </a:pPr>
            <a:endParaRPr lang="en-US" sz="1200">
              <a:solidFill>
                <a:srgbClr val="323B60"/>
              </a:solidFill>
              <a:latin typeface="Calibri (MS)"/>
            </a:endParaRPr>
          </a:p>
          <a:p>
            <a:pPr>
              <a:lnSpc>
                <a:spcPts val="1679"/>
              </a:lnSpc>
            </a:pPr>
            <a:r>
              <a:rPr lang="en-US" sz="1200">
                <a:solidFill>
                  <a:srgbClr val="323B60"/>
                </a:solidFill>
                <a:latin typeface="Calibri (MS)"/>
              </a:rPr>
              <a:t>Missing just 10 minutes of a school day is the same as missing two weeks over the year.</a:t>
            </a:r>
          </a:p>
          <a:p>
            <a:pPr>
              <a:lnSpc>
                <a:spcPts val="1679"/>
              </a:lnSpc>
            </a:pPr>
            <a:endParaRPr lang="en-US" sz="1200">
              <a:solidFill>
                <a:srgbClr val="323B60"/>
              </a:solidFill>
              <a:latin typeface="Calibri (MS)"/>
            </a:endParaRPr>
          </a:p>
          <a:p>
            <a:pPr>
              <a:lnSpc>
                <a:spcPts val="1679"/>
              </a:lnSpc>
            </a:pPr>
            <a:r>
              <a:rPr lang="en-US" sz="1200">
                <a:solidFill>
                  <a:srgbClr val="323B60"/>
                </a:solidFill>
                <a:latin typeface="Calibri (MS)"/>
              </a:rPr>
              <a:t>Pupils who arrive late and / or leave early also disrupt lessons which can be embarrassing for the child and can in turn, encourage absence. It is also extremely disruptive for the rest of the class.</a:t>
            </a:r>
          </a:p>
          <a:p>
            <a:pPr>
              <a:lnSpc>
                <a:spcPts val="1679"/>
              </a:lnSpc>
            </a:pPr>
            <a:endParaRPr lang="en-US" sz="1200">
              <a:solidFill>
                <a:srgbClr val="323B60"/>
              </a:solidFill>
              <a:latin typeface="Calibri (MS)"/>
            </a:endParaRPr>
          </a:p>
          <a:p>
            <a:pPr marL="259080" lvl="1" indent="-129540">
              <a:lnSpc>
                <a:spcPts val="1679"/>
              </a:lnSpc>
              <a:buFont typeface="Arial"/>
              <a:buChar char="•"/>
            </a:pPr>
            <a:r>
              <a:rPr lang="en-US" sz="1200">
                <a:solidFill>
                  <a:srgbClr val="323B60"/>
                </a:solidFill>
                <a:latin typeface="Calibri (MS)"/>
              </a:rPr>
              <a:t>School starts at 9am and ends at 3:10 / 3:15pm</a:t>
            </a:r>
          </a:p>
          <a:p>
            <a:pPr marL="259080" lvl="1" indent="-129540">
              <a:lnSpc>
                <a:spcPts val="1679"/>
              </a:lnSpc>
              <a:buFont typeface="Arial"/>
              <a:buChar char="•"/>
            </a:pPr>
            <a:r>
              <a:rPr lang="en-US" sz="1200">
                <a:solidFill>
                  <a:srgbClr val="323B60"/>
                </a:solidFill>
                <a:latin typeface="Calibri (MS)"/>
              </a:rPr>
              <a:t>Doors open at 8:45am</a:t>
            </a:r>
          </a:p>
          <a:p>
            <a:pPr marL="259080" lvl="1" indent="-129540">
              <a:lnSpc>
                <a:spcPts val="1679"/>
              </a:lnSpc>
              <a:buFont typeface="Arial"/>
              <a:buChar char="•"/>
            </a:pPr>
            <a:r>
              <a:rPr lang="en-US" sz="1200">
                <a:solidFill>
                  <a:srgbClr val="323B60"/>
                </a:solidFill>
                <a:latin typeface="Calibri (MS)"/>
              </a:rPr>
              <a:t>Afternoon session starts at 1pm</a:t>
            </a:r>
          </a:p>
          <a:p>
            <a:pPr marL="259080" lvl="1" indent="-129540">
              <a:lnSpc>
                <a:spcPts val="1679"/>
              </a:lnSpc>
              <a:buFont typeface="Arial"/>
              <a:buChar char="•"/>
            </a:pPr>
            <a:r>
              <a:rPr lang="en-US" sz="1200">
                <a:solidFill>
                  <a:srgbClr val="323B60"/>
                </a:solidFill>
                <a:latin typeface="Calibri (MS)"/>
              </a:rPr>
              <a:t>Registers close at 9:05am and 1:05pm</a:t>
            </a:r>
          </a:p>
          <a:p>
            <a:pPr algn="ctr">
              <a:lnSpc>
                <a:spcPts val="4480"/>
              </a:lnSpc>
            </a:pPr>
            <a:endParaRPr lang="en-US" sz="1200">
              <a:solidFill>
                <a:srgbClr val="323B60"/>
              </a:solidFill>
              <a:latin typeface="Calibri (MS)"/>
            </a:endParaRPr>
          </a:p>
        </p:txBody>
      </p:sp>
      <p:sp>
        <p:nvSpPr>
          <p:cNvPr id="7" name="TextBox 7"/>
          <p:cNvSpPr txBox="1"/>
          <p:nvPr/>
        </p:nvSpPr>
        <p:spPr>
          <a:xfrm>
            <a:off x="254424" y="7311587"/>
            <a:ext cx="4183319" cy="1950534"/>
          </a:xfrm>
          <a:prstGeom prst="rect">
            <a:avLst/>
          </a:prstGeom>
        </p:spPr>
        <p:txBody>
          <a:bodyPr lIns="0" tIns="0" rIns="0" bIns="0" rtlCol="0" anchor="t">
            <a:spAutoFit/>
          </a:bodyPr>
          <a:lstStyle/>
          <a:p>
            <a:pPr algn="ctr">
              <a:lnSpc>
                <a:spcPts val="3779"/>
              </a:lnSpc>
            </a:pPr>
            <a:r>
              <a:rPr lang="en-US" sz="3200" dirty="0">
                <a:solidFill>
                  <a:srgbClr val="323B60"/>
                </a:solidFill>
                <a:latin typeface="Buffalo"/>
              </a:rPr>
              <a:t>If you need support, or you are worried about your child's attendance please seek advice from the school your child attends </a:t>
            </a:r>
          </a:p>
        </p:txBody>
      </p:sp>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136691" y="7187495"/>
            <a:ext cx="2274079" cy="2274079"/>
          </a:xfrm>
          <a:prstGeom prst="rect">
            <a:avLst/>
          </a:prstGeom>
        </p:spPr>
      </p:pic>
      <p:grpSp>
        <p:nvGrpSpPr>
          <p:cNvPr id="10" name="Group 10"/>
          <p:cNvGrpSpPr>
            <a:grpSpLocks noChangeAspect="1"/>
          </p:cNvGrpSpPr>
          <p:nvPr/>
        </p:nvGrpSpPr>
        <p:grpSpPr>
          <a:xfrm>
            <a:off x="5235639" y="7311587"/>
            <a:ext cx="2025903" cy="2025895"/>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l="-26481" r="-26481"/>
              </a:stretch>
            </a:blipFill>
          </p:spPr>
        </p:sp>
      </p:grpSp>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226208" y="4856277"/>
            <a:ext cx="2601845" cy="2628126"/>
          </a:xfrm>
          <a:prstGeom prst="rect">
            <a:avLst/>
          </a:prstGeom>
        </p:spPr>
      </p:pic>
      <p:grpSp>
        <p:nvGrpSpPr>
          <p:cNvPr id="13" name="Group 13"/>
          <p:cNvGrpSpPr>
            <a:grpSpLocks noChangeAspect="1"/>
          </p:cNvGrpSpPr>
          <p:nvPr/>
        </p:nvGrpSpPr>
        <p:grpSpPr>
          <a:xfrm>
            <a:off x="4485107" y="5111516"/>
            <a:ext cx="2075987" cy="2075979"/>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2"/>
              <a:stretch>
                <a:fillRect l="-25046" r="-25046"/>
              </a:stretch>
            </a:blipFill>
          </p:spPr>
        </p:sp>
      </p:grpSp>
      <p:pic>
        <p:nvPicPr>
          <p:cNvPr id="15" name="Picture 1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521265" y="2609369"/>
            <a:ext cx="2559741" cy="2502147"/>
          </a:xfrm>
          <a:prstGeom prst="rect">
            <a:avLst/>
          </a:prstGeom>
        </p:spPr>
      </p:pic>
      <p:grpSp>
        <p:nvGrpSpPr>
          <p:cNvPr id="16" name="Group 16"/>
          <p:cNvGrpSpPr>
            <a:grpSpLocks noChangeAspect="1"/>
          </p:cNvGrpSpPr>
          <p:nvPr/>
        </p:nvGrpSpPr>
        <p:grpSpPr>
          <a:xfrm>
            <a:off x="4738581" y="2797892"/>
            <a:ext cx="2125109" cy="2125100"/>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5"/>
              <a:stretch>
                <a:fillRect l="-20052" r="-20052"/>
              </a:stretch>
            </a:blipFill>
          </p:spPr>
        </p:sp>
      </p:grpSp>
      <p:pic>
        <p:nvPicPr>
          <p:cNvPr id="18" name="Picture 18"/>
          <p:cNvPicPr>
            <a:picLocks noChangeAspect="1"/>
          </p:cNvPicPr>
          <p:nvPr/>
        </p:nvPicPr>
        <p:blipFill>
          <a:blip r:embed="rId16"/>
          <a:srcRect/>
          <a:stretch>
            <a:fillRect/>
          </a:stretch>
        </p:blipFill>
        <p:spPr>
          <a:xfrm>
            <a:off x="-284692" y="9341276"/>
            <a:ext cx="1693698" cy="1350724"/>
          </a:xfrm>
          <a:prstGeom prst="rect">
            <a:avLst/>
          </a:prstGeom>
        </p:spPr>
      </p:pic>
      <p:sp>
        <p:nvSpPr>
          <p:cNvPr id="19" name="TextBox 19"/>
          <p:cNvSpPr txBox="1"/>
          <p:nvPr/>
        </p:nvSpPr>
        <p:spPr>
          <a:xfrm>
            <a:off x="232097" y="2127967"/>
            <a:ext cx="4964974" cy="669925"/>
          </a:xfrm>
          <a:prstGeom prst="rect">
            <a:avLst/>
          </a:prstGeom>
        </p:spPr>
        <p:txBody>
          <a:bodyPr lIns="0" tIns="0" rIns="0" bIns="0" rtlCol="0" anchor="t">
            <a:spAutoFit/>
          </a:bodyPr>
          <a:lstStyle/>
          <a:p>
            <a:pPr algn="ctr">
              <a:lnSpc>
                <a:spcPts val="5599"/>
              </a:lnSpc>
            </a:pPr>
            <a:r>
              <a:rPr lang="en-US" sz="3999">
                <a:solidFill>
                  <a:srgbClr val="323B60"/>
                </a:solidFill>
                <a:latin typeface="Anton"/>
              </a:rPr>
              <a:t>Punctuality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1635</Words>
  <Application>Microsoft Office PowerPoint</Application>
  <PresentationFormat>Custom</PresentationFormat>
  <Paragraphs>115</Paragraphs>
  <Slides>9</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9</vt:i4>
      </vt:variant>
    </vt:vector>
  </HeadingPairs>
  <TitlesOfParts>
    <vt:vector size="20" baseType="lpstr">
      <vt:lpstr>Arial</vt:lpstr>
      <vt:lpstr>Calibri (MS) Bold</vt:lpstr>
      <vt:lpstr>Now Bold</vt:lpstr>
      <vt:lpstr>Anton</vt:lpstr>
      <vt:lpstr>Calibri</vt:lpstr>
      <vt:lpstr>Calibri (MS)</vt:lpstr>
      <vt:lpstr>Buffalo</vt:lpstr>
      <vt:lpstr>Mistrully</vt:lpstr>
      <vt:lpstr>Canva Sans</vt:lpstr>
      <vt:lpstr>Calibri (MS)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Attendance</dc:title>
  <dc:creator>Kate Crawford</dc:creator>
  <cp:lastModifiedBy>L Young</cp:lastModifiedBy>
  <cp:revision>4</cp:revision>
  <dcterms:created xsi:type="dcterms:W3CDTF">2006-08-16T00:00:00Z</dcterms:created>
  <dcterms:modified xsi:type="dcterms:W3CDTF">2023-10-06T11:48:56Z</dcterms:modified>
  <dc:identifier>DAFewKNlG1o</dc:identifier>
</cp:coreProperties>
</file>